
<file path=[Content_Types].xml><?xml version="1.0" encoding="utf-8"?>
<Types xmlns="http://schemas.openxmlformats.org/package/2006/content-types">
  <Default Extension="xml" ContentType="application/xml"/>
  <Default Extension="jpeg" ContentType="image/jpeg"/>
  <Default Extension="JPG" ContentType="image/.jpg"/>
  <Default Extension="wdp" ContentType="image/vnd.ms-photo"/>
  <Default Extension="png" ContentType="image/png"/>
  <Default Extension="rels" ContentType="application/vnd.openxmlformats-package.relationship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
  </p:notesMasterIdLst>
  <p:handoutMasterIdLst>
    <p:handoutMasterId r:id="rId18"/>
  </p:handoutMasterIdLst>
  <p:sldIdLst>
    <p:sldId id="1796" r:id="rId3"/>
    <p:sldId id="1804" r:id="rId4"/>
    <p:sldId id="1903" r:id="rId5"/>
    <p:sldId id="1913" r:id="rId6"/>
    <p:sldId id="1768" r:id="rId7"/>
    <p:sldId id="1904" r:id="rId9"/>
    <p:sldId id="1908" r:id="rId10"/>
    <p:sldId id="1909" r:id="rId11"/>
    <p:sldId id="1916" r:id="rId12"/>
    <p:sldId id="1910" r:id="rId13"/>
    <p:sldId id="1915" r:id="rId14"/>
    <p:sldId id="1917" r:id="rId15"/>
    <p:sldId id="1914" r:id="rId16"/>
    <p:sldId id="1867" r:id="rId17"/>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1796"/>
          </p14:sldIdLst>
        </p14:section>
        <p14:section name="目录与章节过渡" id="{847108E3-22F3-4CD9-A82A-834291DC17F4}">
          <p14:sldIdLst>
            <p14:sldId id="1804"/>
          </p14:sldIdLst>
        </p14:section>
        <p14:section name="内容页" id="{EB11151C-0E14-47B0-8218-1431BF894351}">
          <p14:sldIdLst>
            <p14:sldId id="1903"/>
            <p14:sldId id="1913"/>
            <p14:sldId id="1768"/>
            <p14:sldId id="1904"/>
            <p14:sldId id="1908"/>
            <p14:sldId id="1909"/>
            <p14:sldId id="1916"/>
            <p14:sldId id="1910"/>
            <p14:sldId id="1915"/>
            <p14:sldId id="1917"/>
            <p14:sldId id="1914"/>
            <p14:sldId id="1867"/>
          </p14:sldIdLst>
        </p14:section>
        <p14:section name="封底" id="{843E591D-6EE2-4691-951C-C0C689F22170}">
          <p14:sldIdLst/>
        </p14:section>
      </p14:sectionLst>
    </p:ext>
    <p:ext uri="{EFAFB233-063F-42B5-8137-9DF3F51BA10A}">
      <p15:sldGuideLst xmlns:p15="http://schemas.microsoft.com/office/powerpoint/2012/main">
        <p15:guide id="4" pos="3843" userDrawn="1">
          <p15:clr>
            <a:srgbClr val="A4A3A4"/>
          </p15:clr>
        </p15:guide>
        <p15:guide id="5" orient="horz" pos="1009" userDrawn="1">
          <p15:clr>
            <a:srgbClr val="A4A3A4"/>
          </p15:clr>
        </p15:guide>
        <p15:guide id="6" orient="horz" pos="1378" userDrawn="1">
          <p15:clr>
            <a:srgbClr val="A4A3A4"/>
          </p15:clr>
        </p15:guide>
        <p15:guide id="7" orient="horz" pos="3099" userDrawn="1">
          <p15:clr>
            <a:srgbClr val="A4A3A4"/>
          </p15:clr>
        </p15:guide>
        <p15:guide id="8" pos="2128" userDrawn="1">
          <p15:clr>
            <a:srgbClr val="A4A3A4"/>
          </p15:clr>
        </p15:guide>
        <p15:guide id="9" pos="4092" userDrawn="1">
          <p15:clr>
            <a:srgbClr val="A4A3A4"/>
          </p15:clr>
        </p15:guide>
        <p15:guide id="10" pos="6005" userDrawn="1">
          <p15:clr>
            <a:srgbClr val="A4A3A4"/>
          </p15:clr>
        </p15:guide>
        <p15:guide id="11" pos="5292" userDrawn="1">
          <p15:clr>
            <a:srgbClr val="A4A3A4"/>
          </p15:clr>
        </p15:guide>
        <p15:guide id="12" pos="22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0811"/>
    <a:srgbClr val="A62038"/>
    <a:srgbClr val="CC9B8E"/>
    <a:srgbClr val="404040"/>
    <a:srgbClr val="E0CFBD"/>
    <a:srgbClr val="E8E8E8"/>
    <a:srgbClr val="F2F2F2"/>
    <a:srgbClr val="DBDBDB"/>
    <a:srgbClr val="FEE848"/>
    <a:srgbClr val="E851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6233" autoAdjust="0"/>
  </p:normalViewPr>
  <p:slideViewPr>
    <p:cSldViewPr snapToGrid="0" showGuides="1">
      <p:cViewPr varScale="1">
        <p:scale>
          <a:sx n="159" d="100"/>
          <a:sy n="159" d="100"/>
        </p:scale>
        <p:origin x="200" y="100"/>
      </p:cViewPr>
      <p:guideLst>
        <p:guide pos="3843"/>
        <p:guide orient="horz" pos="1009"/>
        <p:guide orient="horz" pos="1378"/>
        <p:guide orient="horz" pos="3099"/>
        <p:guide pos="2128"/>
        <p:guide pos="4092"/>
        <p:guide pos="6005"/>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17.xml"/><Relationship Id="rId24" Type="http://schemas.openxmlformats.org/officeDocument/2006/relationships/customXml" Target="../customXml/item3.xml"/><Relationship Id="rId23" Type="http://schemas.openxmlformats.org/officeDocument/2006/relationships/customXml" Target="../customXml/item2.xml"/><Relationship Id="rId22" Type="http://schemas.openxmlformats.org/officeDocument/2006/relationships/customXml" Target="../customXml/item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3.png"/><Relationship Id="rId4" Type="http://schemas.microsoft.com/office/2007/relationships/hdphoto" Target="../media/image12.wdp"/><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microsoft.com/office/2007/relationships/hdphoto" Target="../media/image18.wdp"/><Relationship Id="rId5" Type="http://schemas.openxmlformats.org/officeDocument/2006/relationships/image" Target="../media/image17.png"/><Relationship Id="rId4" Type="http://schemas.microsoft.com/office/2007/relationships/hdphoto" Target="../media/image5.wdp"/><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7" Type="http://schemas.microsoft.com/office/2007/relationships/hdphoto" Target="../media/image5.wdp"/><Relationship Id="rId6" Type="http://schemas.openxmlformats.org/officeDocument/2006/relationships/image" Target="../media/image4.png"/><Relationship Id="rId5" Type="http://schemas.microsoft.com/office/2007/relationships/hdphoto" Target="../media/image3.wdp"/><Relationship Id="rId4" Type="http://schemas.openxmlformats.org/officeDocument/2006/relationships/image" Target="../media/image2.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4878746" y="-13844"/>
            <a:ext cx="7525799"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endParaRPr lang="zh-CN" altLang="en-US" dirty="0"/>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screen">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A62038"/>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A62038"/>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A62038"/>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矩形: 圆顶角 8"/>
          <p:cNvSpPr/>
          <p:nvPr userDrawn="1"/>
        </p:nvSpPr>
        <p:spPr>
          <a:xfrm flipV="1">
            <a:off x="971883" y="1163586"/>
            <a:ext cx="1155300" cy="68568"/>
          </a:xfrm>
          <a:prstGeom prst="round2SameRect">
            <a:avLst>
              <a:gd name="adj1" fmla="val 50000"/>
              <a:gd name="adj2" fmla="val 5000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剪去单角 9"/>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15" name="平行四边形 1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A62038"/>
              </a:buClr>
              <a:buFont typeface="Arial" panose="020B0604020202020204" pitchFamily="34" charset="0"/>
              <a:buChar char="•"/>
              <a:defRPr lang="zh-CN" altLang="en-US" sz="2400" b="1" kern="1200" spc="300" dirty="0" smtClean="0">
                <a:solidFill>
                  <a:schemeClr val="tx1">
                    <a:lumMod val="75000"/>
                    <a:lumOff val="25000"/>
                  </a:schemeClr>
                </a:solidFill>
                <a:latin typeface="+mn-lt"/>
                <a:ea typeface="+mn-ea"/>
                <a:cs typeface="+mn-cs"/>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A62038"/>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A62038"/>
              </a:buClr>
              <a:buFont typeface="Arial" panose="020B0604020202020204" pitchFamily="34" charset="0"/>
              <a:buChar char="•"/>
              <a:defRPr sz="1400" spc="300">
                <a:solidFill>
                  <a:schemeClr val="tx1">
                    <a:lumMod val="50000"/>
                    <a:lumOff val="50000"/>
                  </a:schemeClr>
                </a:solidFill>
              </a:defRPr>
            </a:lvl5pPr>
          </a:lstStyle>
          <a:p>
            <a:pPr marL="363855" lvl="0" indent="-363855" algn="l" defTabSz="914400" rtl="0" eaLnBrk="1" latinLnBrk="0" hangingPunct="1">
              <a:lnSpc>
                <a:spcPct val="130000"/>
              </a:lnSpc>
              <a:spcBef>
                <a:spcPts val="1000"/>
              </a:spcBef>
              <a:buClr>
                <a:srgbClr val="A62038"/>
              </a:buClr>
              <a:buFont typeface="Wingdings" panose="05000000000000000000" pitchFamily="2" charset="2"/>
              <a:buChar char="p"/>
            </a:pPr>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矩形: 剪去单角 8"/>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12" name="平行四边形 11"/>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其他常规样式（2）">
    <p:spTree>
      <p:nvGrpSpPr>
        <p:cNvPr id="1" name=""/>
        <p:cNvGrpSpPr/>
        <p:nvPr/>
      </p:nvGrpSpPr>
      <p:grpSpPr>
        <a:xfrm>
          <a:off x="0" y="0"/>
          <a:ext cx="0" cy="0"/>
          <a:chOff x="0" y="0"/>
          <a:chExt cx="0" cy="0"/>
        </a:xfrm>
      </p:grpSpPr>
      <p:sp>
        <p:nvSpPr>
          <p:cNvPr id="12" name="平行四边形 11"/>
          <p:cNvSpPr/>
          <p:nvPr userDrawn="1"/>
        </p:nvSpPr>
        <p:spPr>
          <a:xfrm>
            <a:off x="734070" y="813695"/>
            <a:ext cx="10815273" cy="126607"/>
          </a:xfrm>
          <a:custGeom>
            <a:avLst/>
            <a:gdLst>
              <a:gd name="connsiteX0" fmla="*/ 0 w 10815273"/>
              <a:gd name="connsiteY0" fmla="*/ 126607 h 126607"/>
              <a:gd name="connsiteX1" fmla="*/ 45838 w 10815273"/>
              <a:gd name="connsiteY1" fmla="*/ 0 h 126607"/>
              <a:gd name="connsiteX2" fmla="*/ 10815273 w 10815273"/>
              <a:gd name="connsiteY2" fmla="*/ 0 h 126607"/>
              <a:gd name="connsiteX3" fmla="*/ 10769435 w 10815273"/>
              <a:gd name="connsiteY3" fmla="*/ 126607 h 126607"/>
              <a:gd name="connsiteX4" fmla="*/ 0 w 10815273"/>
              <a:gd name="connsiteY4" fmla="*/ 126607 h 126607"/>
              <a:gd name="connsiteX0-1" fmla="*/ 0 w 10815273"/>
              <a:gd name="connsiteY0-2" fmla="*/ 126607 h 126607"/>
              <a:gd name="connsiteX1-3" fmla="*/ 45838 w 10815273"/>
              <a:gd name="connsiteY1-4" fmla="*/ 0 h 126607"/>
              <a:gd name="connsiteX2-5" fmla="*/ 10815273 w 10815273"/>
              <a:gd name="connsiteY2-6" fmla="*/ 0 h 126607"/>
              <a:gd name="connsiteX3-7" fmla="*/ 10762291 w 10815273"/>
              <a:gd name="connsiteY3-8" fmla="*/ 126607 h 126607"/>
              <a:gd name="connsiteX4-9" fmla="*/ 0 w 10815273"/>
              <a:gd name="connsiteY4-10" fmla="*/ 126607 h 1266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15273" h="126607">
                <a:moveTo>
                  <a:pt x="0" y="126607"/>
                </a:moveTo>
                <a:lnTo>
                  <a:pt x="45838" y="0"/>
                </a:lnTo>
                <a:lnTo>
                  <a:pt x="10815273" y="0"/>
                </a:lnTo>
                <a:lnTo>
                  <a:pt x="10762291" y="126607"/>
                </a:lnTo>
                <a:lnTo>
                  <a:pt x="0" y="126607"/>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12695" y="266963"/>
            <a:ext cx="10555568" cy="557346"/>
          </a:xfrm>
        </p:spPr>
        <p:txBody>
          <a:bodyPr anchor="ctr">
            <a:normAutofit/>
          </a:bodyPr>
          <a:lstStyle>
            <a:lvl1pPr>
              <a:lnSpc>
                <a:spcPct val="100000"/>
              </a:lnSpc>
              <a:defRPr kumimoji="1" lang="zh-CN" altLang="en-US" sz="3200" b="1" kern="1200" dirty="0">
                <a:solidFill>
                  <a:srgbClr val="A62038"/>
                </a:solidFill>
                <a:latin typeface="Book Antiqua" panose="02040602050305030304" charset="0"/>
                <a:ea typeface="微软雅黑" panose="020B0503020204020204" pitchFamily="34" charset="-122"/>
                <a:cs typeface="黑体" panose="02010609060101010101" charset="-122"/>
              </a:defRPr>
            </a:lvl1pPr>
          </a:lstStyle>
          <a:p>
            <a:r>
              <a:rPr lang="zh-CN" altLang="en-US" dirty="0"/>
              <a:t>单击此处编辑母版标题样式</a:t>
            </a:r>
            <a:endParaRPr lang="zh-CN" altLang="en-US" dirty="0"/>
          </a:p>
        </p:txBody>
      </p:sp>
      <p:sp>
        <p:nvSpPr>
          <p:cNvPr id="19" name="矩形 18"/>
          <p:cNvSpPr/>
          <p:nvPr/>
        </p:nvSpPr>
        <p:spPr>
          <a:xfrm>
            <a:off x="612638" y="266584"/>
            <a:ext cx="68533" cy="733681"/>
          </a:xfrm>
          <a:prstGeom prst="rect">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3"/>
          <p:cNvSpPr/>
          <p:nvPr userDrawn="1"/>
        </p:nvSpPr>
        <p:spPr>
          <a:xfrm rot="16200000" flipV="1">
            <a:off x="336364" y="610563"/>
            <a:ext cx="733680" cy="45718"/>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1" fmla="*/ 0 w 774027"/>
              <a:gd name="connsiteY0-2" fmla="*/ 81259 h 81259"/>
              <a:gd name="connsiteX1-3" fmla="*/ 121596 w 774027"/>
              <a:gd name="connsiteY1-4" fmla="*/ 0 h 81259"/>
              <a:gd name="connsiteX2-5" fmla="*/ 771798 w 774027"/>
              <a:gd name="connsiteY2-6" fmla="*/ 0 h 81259"/>
              <a:gd name="connsiteX3-7" fmla="*/ 774027 w 774027"/>
              <a:gd name="connsiteY3-8" fmla="*/ 80068 h 81259"/>
              <a:gd name="connsiteX4-9" fmla="*/ 0 w 774027"/>
              <a:gd name="connsiteY4-10" fmla="*/ 81259 h 81259"/>
              <a:gd name="connsiteX0-11" fmla="*/ 0 w 772836"/>
              <a:gd name="connsiteY0-12" fmla="*/ 81259 h 81259"/>
              <a:gd name="connsiteX1-13" fmla="*/ 121596 w 772836"/>
              <a:gd name="connsiteY1-14" fmla="*/ 0 h 81259"/>
              <a:gd name="connsiteX2-15" fmla="*/ 771798 w 772836"/>
              <a:gd name="connsiteY2-16" fmla="*/ 0 h 81259"/>
              <a:gd name="connsiteX3-17" fmla="*/ 772836 w 772836"/>
              <a:gd name="connsiteY3-18" fmla="*/ 81258 h 81259"/>
              <a:gd name="connsiteX4-19" fmla="*/ 0 w 772836"/>
              <a:gd name="connsiteY4-20" fmla="*/ 81259 h 81259"/>
              <a:gd name="connsiteX0-21" fmla="*/ 0 w 772836"/>
              <a:gd name="connsiteY0-22" fmla="*/ 81260 h 81260"/>
              <a:gd name="connsiteX1-23" fmla="*/ 121596 w 772836"/>
              <a:gd name="connsiteY1-24" fmla="*/ 1 h 81260"/>
              <a:gd name="connsiteX2-25" fmla="*/ 740004 w 772836"/>
              <a:gd name="connsiteY2-26" fmla="*/ 0 h 81260"/>
              <a:gd name="connsiteX3-27" fmla="*/ 772836 w 772836"/>
              <a:gd name="connsiteY3-28" fmla="*/ 81259 h 81260"/>
              <a:gd name="connsiteX4-29" fmla="*/ 0 w 772836"/>
              <a:gd name="connsiteY4-30" fmla="*/ 81260 h 81260"/>
              <a:gd name="connsiteX0-31" fmla="*/ 0 w 772836"/>
              <a:gd name="connsiteY0-32" fmla="*/ 81260 h 81260"/>
              <a:gd name="connsiteX1-33" fmla="*/ 117680 w 772836"/>
              <a:gd name="connsiteY1-34" fmla="*/ 1 h 81260"/>
              <a:gd name="connsiteX2-35" fmla="*/ 740004 w 772836"/>
              <a:gd name="connsiteY2-36" fmla="*/ 0 h 81260"/>
              <a:gd name="connsiteX3-37" fmla="*/ 772836 w 772836"/>
              <a:gd name="connsiteY3-38" fmla="*/ 81259 h 81260"/>
              <a:gd name="connsiteX4-39" fmla="*/ 0 w 772836"/>
              <a:gd name="connsiteY4-40" fmla="*/ 81260 h 81260"/>
              <a:gd name="connsiteX0-41" fmla="*/ 0 w 772836"/>
              <a:gd name="connsiteY0-42" fmla="*/ 81258 h 81258"/>
              <a:gd name="connsiteX1-43" fmla="*/ 117680 w 772836"/>
              <a:gd name="connsiteY1-44" fmla="*/ -1 h 81258"/>
              <a:gd name="connsiteX2-45" fmla="*/ 732479 w 772836"/>
              <a:gd name="connsiteY2-46" fmla="*/ 8457 h 81258"/>
              <a:gd name="connsiteX3-47" fmla="*/ 772836 w 772836"/>
              <a:gd name="connsiteY3-48" fmla="*/ 81257 h 81258"/>
              <a:gd name="connsiteX4-49" fmla="*/ 0 w 772836"/>
              <a:gd name="connsiteY4-50" fmla="*/ 81258 h 812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2836" h="81258">
                <a:moveTo>
                  <a:pt x="0" y="81258"/>
                </a:moveTo>
                <a:lnTo>
                  <a:pt x="117680" y="-1"/>
                </a:lnTo>
                <a:lnTo>
                  <a:pt x="732479" y="8457"/>
                </a:lnTo>
                <a:lnTo>
                  <a:pt x="772836" y="81257"/>
                </a:lnTo>
                <a:lnTo>
                  <a:pt x="0" y="8125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userDrawn="1"/>
        </p:nvSpPr>
        <p:spPr>
          <a:xfrm rot="16200000" flipV="1">
            <a:off x="425971" y="584317"/>
            <a:ext cx="621300" cy="45719"/>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1" fmla="*/ 0 w 774027"/>
              <a:gd name="connsiteY0-2" fmla="*/ 81259 h 81259"/>
              <a:gd name="connsiteX1-3" fmla="*/ 121596 w 774027"/>
              <a:gd name="connsiteY1-4" fmla="*/ 0 h 81259"/>
              <a:gd name="connsiteX2-5" fmla="*/ 771798 w 774027"/>
              <a:gd name="connsiteY2-6" fmla="*/ 0 h 81259"/>
              <a:gd name="connsiteX3-7" fmla="*/ 774027 w 774027"/>
              <a:gd name="connsiteY3-8" fmla="*/ 80068 h 81259"/>
              <a:gd name="connsiteX4-9" fmla="*/ 0 w 774027"/>
              <a:gd name="connsiteY4-10" fmla="*/ 81259 h 81259"/>
              <a:gd name="connsiteX0-11" fmla="*/ 0 w 772836"/>
              <a:gd name="connsiteY0-12" fmla="*/ 81259 h 81259"/>
              <a:gd name="connsiteX1-13" fmla="*/ 121596 w 772836"/>
              <a:gd name="connsiteY1-14" fmla="*/ 0 h 81259"/>
              <a:gd name="connsiteX2-15" fmla="*/ 771798 w 772836"/>
              <a:gd name="connsiteY2-16" fmla="*/ 0 h 81259"/>
              <a:gd name="connsiteX3-17" fmla="*/ 772836 w 772836"/>
              <a:gd name="connsiteY3-18" fmla="*/ 81258 h 81259"/>
              <a:gd name="connsiteX4-19" fmla="*/ 0 w 772836"/>
              <a:gd name="connsiteY4-20" fmla="*/ 81259 h 81259"/>
              <a:gd name="connsiteX0-21" fmla="*/ 0 w 772836"/>
              <a:gd name="connsiteY0-22" fmla="*/ 81260 h 81260"/>
              <a:gd name="connsiteX1-23" fmla="*/ 121596 w 772836"/>
              <a:gd name="connsiteY1-24" fmla="*/ 1 h 81260"/>
              <a:gd name="connsiteX2-25" fmla="*/ 740004 w 772836"/>
              <a:gd name="connsiteY2-26" fmla="*/ 0 h 81260"/>
              <a:gd name="connsiteX3-27" fmla="*/ 772836 w 772836"/>
              <a:gd name="connsiteY3-28" fmla="*/ 81259 h 81260"/>
              <a:gd name="connsiteX4-29" fmla="*/ 0 w 772836"/>
              <a:gd name="connsiteY4-30" fmla="*/ 81260 h 81260"/>
              <a:gd name="connsiteX0-31" fmla="*/ 0 w 772836"/>
              <a:gd name="connsiteY0-32" fmla="*/ 85126 h 85126"/>
              <a:gd name="connsiteX1-33" fmla="*/ 166847 w 772836"/>
              <a:gd name="connsiteY1-34" fmla="*/ 0 h 85126"/>
              <a:gd name="connsiteX2-35" fmla="*/ 740004 w 772836"/>
              <a:gd name="connsiteY2-36" fmla="*/ 3866 h 85126"/>
              <a:gd name="connsiteX3-37" fmla="*/ 772836 w 772836"/>
              <a:gd name="connsiteY3-38" fmla="*/ 85125 h 85126"/>
              <a:gd name="connsiteX4-39" fmla="*/ 0 w 772836"/>
              <a:gd name="connsiteY4-40" fmla="*/ 85126 h 85126"/>
              <a:gd name="connsiteX0-41" fmla="*/ 0 w 780109"/>
              <a:gd name="connsiteY0-42" fmla="*/ 82225 h 85125"/>
              <a:gd name="connsiteX1-43" fmla="*/ 174120 w 780109"/>
              <a:gd name="connsiteY1-44" fmla="*/ 0 h 85125"/>
              <a:gd name="connsiteX2-45" fmla="*/ 747277 w 780109"/>
              <a:gd name="connsiteY2-46" fmla="*/ 3866 h 85125"/>
              <a:gd name="connsiteX3-47" fmla="*/ 780109 w 780109"/>
              <a:gd name="connsiteY3-48" fmla="*/ 85125 h 85125"/>
              <a:gd name="connsiteX4-49" fmla="*/ 0 w 780109"/>
              <a:gd name="connsiteY4-50" fmla="*/ 82225 h 85125"/>
              <a:gd name="connsiteX0-51" fmla="*/ 0 w 780109"/>
              <a:gd name="connsiteY0-52" fmla="*/ 82225 h 85125"/>
              <a:gd name="connsiteX1-53" fmla="*/ 174120 w 780109"/>
              <a:gd name="connsiteY1-54" fmla="*/ 0 h 85125"/>
              <a:gd name="connsiteX2-55" fmla="*/ 742429 w 780109"/>
              <a:gd name="connsiteY2-56" fmla="*/ 3865 h 85125"/>
              <a:gd name="connsiteX3-57" fmla="*/ 780109 w 780109"/>
              <a:gd name="connsiteY3-58" fmla="*/ 85125 h 85125"/>
              <a:gd name="connsiteX4-59" fmla="*/ 0 w 780109"/>
              <a:gd name="connsiteY4-60" fmla="*/ 82225 h 85125"/>
              <a:gd name="connsiteX0-61" fmla="*/ 0 w 780109"/>
              <a:gd name="connsiteY0-62" fmla="*/ 85126 h 88026"/>
              <a:gd name="connsiteX1-63" fmla="*/ 154727 w 780109"/>
              <a:gd name="connsiteY1-64" fmla="*/ 0 h 88026"/>
              <a:gd name="connsiteX2-65" fmla="*/ 742429 w 780109"/>
              <a:gd name="connsiteY2-66" fmla="*/ 6766 h 88026"/>
              <a:gd name="connsiteX3-67" fmla="*/ 780109 w 780109"/>
              <a:gd name="connsiteY3-68" fmla="*/ 88026 h 88026"/>
              <a:gd name="connsiteX4-69" fmla="*/ 0 w 780109"/>
              <a:gd name="connsiteY4-70" fmla="*/ 85126 h 88026"/>
              <a:gd name="connsiteX0-71" fmla="*/ 0 w 780109"/>
              <a:gd name="connsiteY0-72" fmla="*/ 85126 h 88026"/>
              <a:gd name="connsiteX1-73" fmla="*/ 154727 w 780109"/>
              <a:gd name="connsiteY1-74" fmla="*/ 0 h 88026"/>
              <a:gd name="connsiteX2-75" fmla="*/ 735156 w 780109"/>
              <a:gd name="connsiteY2-76" fmla="*/ 6765 h 88026"/>
              <a:gd name="connsiteX3-77" fmla="*/ 780109 w 780109"/>
              <a:gd name="connsiteY3-78" fmla="*/ 88026 h 88026"/>
              <a:gd name="connsiteX4-79" fmla="*/ 0 w 780109"/>
              <a:gd name="connsiteY4-80" fmla="*/ 85126 h 88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0109" h="88026">
                <a:moveTo>
                  <a:pt x="0" y="85126"/>
                </a:moveTo>
                <a:lnTo>
                  <a:pt x="154727" y="0"/>
                </a:lnTo>
                <a:lnTo>
                  <a:pt x="735156" y="6765"/>
                </a:lnTo>
                <a:lnTo>
                  <a:pt x="780109" y="88026"/>
                </a:lnTo>
                <a:lnTo>
                  <a:pt x="0" y="851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p:cNvSpPr>
            <a:spLocks noGrp="1"/>
          </p:cNvSpPr>
          <p:nvPr userDrawn="1">
            <p:ph type="body" sz="quarter" idx="14" hasCustomPrompt="1"/>
          </p:nvPr>
        </p:nvSpPr>
        <p:spPr>
          <a:xfrm>
            <a:off x="757873" y="1198241"/>
            <a:ext cx="10716011" cy="4871986"/>
          </a:xfrm>
          <a:prstGeom prst="rect">
            <a:avLst/>
          </a:prstGeom>
        </p:spPr>
        <p:txBody>
          <a:bodyPr/>
          <a:lstStyle>
            <a:lvl1pPr marL="228600" indent="-228600">
              <a:lnSpc>
                <a:spcPct val="130000"/>
              </a:lnSpc>
              <a:buFontTx/>
              <a:buBlip>
                <a:blip r:embed="rId2"/>
              </a:buBlip>
              <a:defRPr lang="zh-CN" altLang="en-US" sz="2400" b="1" kern="1200" spc="300" dirty="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400" kern="1200" spc="300" dirty="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000" kern="1200" spc="300" dirty="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5pPr>
          </a:lstStyle>
          <a:p>
            <a:pPr marL="363855" lvl="0" indent="-363855" algn="l" defTabSz="914400" rtl="0" eaLnBrk="1" latinLnBrk="0" hangingPunct="1">
              <a:lnSpc>
                <a:spcPct val="130000"/>
              </a:lnSpc>
              <a:spcBef>
                <a:spcPts val="1000"/>
              </a:spcBef>
              <a:buFontTx/>
              <a:buBlip>
                <a:blip r:embed="rId2"/>
              </a:buBlip>
            </a:pPr>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5" name="矩形 14"/>
          <p:cNvSpPr/>
          <p:nvPr userDrawn="1"/>
        </p:nvSpPr>
        <p:spPr>
          <a:xfrm>
            <a:off x="709830" y="940303"/>
            <a:ext cx="10784464" cy="59962"/>
          </a:xfrm>
          <a:custGeom>
            <a:avLst/>
            <a:gdLst>
              <a:gd name="connsiteX0" fmla="*/ 0 w 10763287"/>
              <a:gd name="connsiteY0" fmla="*/ 0 h 56787"/>
              <a:gd name="connsiteX1" fmla="*/ 10763287 w 10763287"/>
              <a:gd name="connsiteY1" fmla="*/ 0 h 56787"/>
              <a:gd name="connsiteX2" fmla="*/ 10763287 w 10763287"/>
              <a:gd name="connsiteY2" fmla="*/ 56787 h 56787"/>
              <a:gd name="connsiteX3" fmla="*/ 0 w 10763287"/>
              <a:gd name="connsiteY3" fmla="*/ 56787 h 56787"/>
              <a:gd name="connsiteX4" fmla="*/ 0 w 10763287"/>
              <a:gd name="connsiteY4" fmla="*/ 0 h 56787"/>
              <a:gd name="connsiteX0-1" fmla="*/ 22225 w 10785512"/>
              <a:gd name="connsiteY0-2" fmla="*/ 0 h 56787"/>
              <a:gd name="connsiteX1-3" fmla="*/ 10785512 w 10785512"/>
              <a:gd name="connsiteY1-4" fmla="*/ 0 h 56787"/>
              <a:gd name="connsiteX2-5" fmla="*/ 10785512 w 10785512"/>
              <a:gd name="connsiteY2-6" fmla="*/ 56787 h 56787"/>
              <a:gd name="connsiteX3-7" fmla="*/ 0 w 10785512"/>
              <a:gd name="connsiteY3-8" fmla="*/ 53612 h 56787"/>
              <a:gd name="connsiteX4-9" fmla="*/ 22225 w 10785512"/>
              <a:gd name="connsiteY4-10" fmla="*/ 0 h 56787"/>
              <a:gd name="connsiteX0-11" fmla="*/ 22225 w 10785512"/>
              <a:gd name="connsiteY0-12" fmla="*/ 0 h 56787"/>
              <a:gd name="connsiteX1-13" fmla="*/ 10785512 w 10785512"/>
              <a:gd name="connsiteY1-14" fmla="*/ 0 h 56787"/>
              <a:gd name="connsiteX2-15" fmla="*/ 10785512 w 10785512"/>
              <a:gd name="connsiteY2-16" fmla="*/ 56787 h 56787"/>
              <a:gd name="connsiteX3-17" fmla="*/ 0 w 10785512"/>
              <a:gd name="connsiteY3-18" fmla="*/ 53612 h 56787"/>
              <a:gd name="connsiteX4-19" fmla="*/ 22225 w 10785512"/>
              <a:gd name="connsiteY4-20" fmla="*/ 0 h 56787"/>
              <a:gd name="connsiteX0-21" fmla="*/ 22225 w 10785512"/>
              <a:gd name="connsiteY0-22" fmla="*/ 0 h 59962"/>
              <a:gd name="connsiteX1-23" fmla="*/ 10785512 w 10785512"/>
              <a:gd name="connsiteY1-24" fmla="*/ 0 h 59962"/>
              <a:gd name="connsiteX2-25" fmla="*/ 10785512 w 10785512"/>
              <a:gd name="connsiteY2-26" fmla="*/ 56787 h 59962"/>
              <a:gd name="connsiteX3-27" fmla="*/ 0 w 10785512"/>
              <a:gd name="connsiteY3-28" fmla="*/ 59962 h 59962"/>
              <a:gd name="connsiteX4-29" fmla="*/ 22225 w 10785512"/>
              <a:gd name="connsiteY4-30" fmla="*/ 0 h 599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85512" h="59962">
                <a:moveTo>
                  <a:pt x="22225" y="0"/>
                </a:moveTo>
                <a:lnTo>
                  <a:pt x="10785512" y="0"/>
                </a:lnTo>
                <a:lnTo>
                  <a:pt x="10785512" y="56787"/>
                </a:lnTo>
                <a:lnTo>
                  <a:pt x="0" y="59962"/>
                </a:lnTo>
                <a:lnTo>
                  <a:pt x="22225"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p:cNvPicPr>
            <a:picLocks noChangeAspect="1"/>
          </p:cNvPicPr>
          <p:nvPr userDrawn="1"/>
        </p:nvPicPr>
        <p:blipFill rotWithShape="1">
          <a:blip r:embed="rId3" cstate="screen">
            <a:biLevel thresh="75000"/>
            <a:extLst>
              <a:ext uri="{BEBA8EAE-BF5A-486C-A8C5-ECC9F3942E4B}">
                <a14:imgProps xmlns:a14="http://schemas.microsoft.com/office/drawing/2010/main">
                  <a14:imgLayer r:embed="rId4">
                    <a14:imgEffect>
                      <a14:brightnessContrast bright="20000" contrast="20000"/>
                    </a14:imgEffect>
                    <a14:imgEffect>
                      <a14:saturation sat="0"/>
                    </a14:imgEffect>
                  </a14:imgLayer>
                </a14:imgProps>
              </a:ext>
            </a:extLst>
          </a:blip>
          <a:srcRect t="-39299"/>
          <a:stretch>
            <a:fillRect/>
          </a:stretch>
        </p:blipFill>
        <p:spPr>
          <a:xfrm>
            <a:off x="8923033" y="261779"/>
            <a:ext cx="2626310" cy="455772"/>
          </a:xfrm>
          <a:prstGeom prst="rect">
            <a:avLst/>
          </a:prstGeom>
        </p:spPr>
      </p:pic>
      <p:sp>
        <p:nvSpPr>
          <p:cNvPr id="24" name="矩形: 剪去单角 23"/>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26" name="平行四边形 25"/>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5">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A62038"/>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userDrawn="1"/>
        </p:nvSpPr>
        <p:spPr>
          <a:xfrm>
            <a:off x="2371344" y="1409700"/>
            <a:ext cx="3340100" cy="3340100"/>
          </a:xfrm>
          <a:prstGeom prst="ellipse">
            <a:avLst/>
          </a:prstGeom>
          <a:blipFill dpi="0" rotWithShape="1">
            <a:blip r:embed="rId2" cstate="screen">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31"/>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p:cNvGrpSpPr/>
          <p:nvPr userDrawn="1"/>
        </p:nvGrpSpPr>
        <p:grpSpPr>
          <a:xfrm>
            <a:off x="9013882" y="2446217"/>
            <a:ext cx="2895851" cy="761295"/>
            <a:chOff x="8201082" y="2090313"/>
            <a:chExt cx="2895851" cy="761295"/>
          </a:xfrm>
        </p:grpSpPr>
        <p:pic>
          <p:nvPicPr>
            <p:cNvPr id="16" name="图片 15"/>
            <p:cNvPicPr>
              <a:picLocks noChangeAspect="1"/>
            </p:cNvPicPr>
            <p:nvPr userDrawn="1"/>
          </p:nvPicPr>
          <p:blipFill rotWithShape="1">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100000" contrast="20000"/>
                      </a14:imgEffect>
                      <a14:imgEffect>
                        <a14:saturation sat="0"/>
                      </a14:imgEffect>
                    </a14:imgLayer>
                  </a14:imgProps>
                </a:ext>
              </a:extLst>
            </a:blip>
            <a:srcRect t="-39299"/>
            <a:stretch>
              <a:fillRect/>
            </a:stretch>
          </p:blipFill>
          <p:spPr>
            <a:xfrm>
              <a:off x="8335853" y="2090313"/>
              <a:ext cx="2626310" cy="455772"/>
            </a:xfrm>
            <a:prstGeom prst="rect">
              <a:avLst/>
            </a:prstGeom>
          </p:spPr>
        </p:pic>
        <p:pic>
          <p:nvPicPr>
            <p:cNvPr id="12" name="图片 11"/>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201082" y="2595554"/>
              <a:ext cx="2895851" cy="256054"/>
            </a:xfrm>
            <a:prstGeom prst="rect">
              <a:avLst/>
            </a:prstGeom>
          </p:spPr>
        </p:pic>
      </p:grpSp>
      <p:sp>
        <p:nvSpPr>
          <p:cNvPr id="13" name="圆: 空心 12"/>
          <p:cNvSpPr/>
          <p:nvPr userDrawn="1"/>
        </p:nvSpPr>
        <p:spPr>
          <a:xfrm>
            <a:off x="1986523" y="1024614"/>
            <a:ext cx="4109742" cy="4109742"/>
          </a:xfrm>
          <a:prstGeom prst="donut">
            <a:avLst>
              <a:gd name="adj" fmla="val 9235"/>
            </a:avLst>
          </a:prstGeom>
          <a:blipFill dpi="0" rotWithShape="1">
            <a:blip r:embed="rId2" cstate="screen">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5" name="平行四边形 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effectLst>
                  <a:outerShdw blurRad="38100" dist="38100" dir="2700000" algn="tl">
                    <a:srgbClr val="000000">
                      <a:alpha val="43137"/>
                    </a:srgbClr>
                  </a:outerShdw>
                </a:effectLst>
              </a:rPr>
              <a:t>SJTU</a:t>
            </a:r>
            <a:endParaRPr lang="zh-CN" altLang="en-US" sz="1100" b="0" i="1" spc="600" dirty="0">
              <a:solidFill>
                <a:schemeClr val="bg1"/>
              </a:solidFill>
              <a:effectLst>
                <a:outerShdw blurRad="38100" dist="38100" dir="2700000" algn="tl">
                  <a:srgbClr val="000000">
                    <a:alpha val="43137"/>
                  </a:srgbClr>
                </a:outerShdw>
              </a:effectLs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Lst>
          </a:blip>
          <a:srcRect/>
          <a:stretch>
            <a:fillRect/>
          </a:stretch>
        </p:blipFill>
        <p:spPr>
          <a:xfrm>
            <a:off x="12951" y="-13844"/>
            <a:ext cx="12179048"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endParaRPr lang="zh-CN" altLang="en-US" dirty="0"/>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6" cstate="screen">
              <a:lum bright="70000" contrast="-70000"/>
              <a:extLst>
                <a:ext uri="{BEBA8EAE-BF5A-486C-A8C5-ECC9F3942E4B}">
                  <a14:imgProps xmlns:a14="http://schemas.microsoft.com/office/drawing/2010/main">
                    <a14:imgLayer r:embed="rId7">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26" name="图片 25"/>
            <p:cNvPicPr>
              <a:picLocks noChangeAspect="1"/>
            </p:cNvPicPr>
            <p:nvPr/>
          </p:nvPicPr>
          <p:blipFill>
            <a:blip r:embed="rId8">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面-05">
    <p:bg>
      <p:bgPr>
        <a:solidFill>
          <a:schemeClr val="bg1">
            <a:lumMod val="85000"/>
          </a:schemeClr>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endParaRPr lang="zh-CN" altLang="en-US" dirty="0"/>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26" name="图片 25"/>
            <p:cNvPicPr>
              <a:picLocks noChangeAspect="1"/>
            </p:cNvPicPr>
            <p:nvPr/>
          </p:nvPicPr>
          <p:blipFill>
            <a:blip r:embed="rId6">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0" y="2093253"/>
            <a:ext cx="2282428" cy="781050"/>
          </a:xfrm>
          <a:prstGeom prst="rect">
            <a:avLst/>
          </a:prstGeom>
        </p:spPr>
        <p:txBody>
          <a:bodyPr vert="horz" rtlCol="0" anchor="t" anchorCtr="0">
            <a:noAutofit/>
          </a:bodyPr>
          <a:lstStyle/>
          <a:p>
            <a:pPr defTabSz="457200">
              <a:lnSpc>
                <a:spcPct val="83000"/>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nvSpPr>
        <p:spPr>
          <a:xfrm>
            <a:off x="-45697" y="-29720"/>
            <a:ext cx="3686175" cy="6890895"/>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 name="connsiteX0-33" fmla="*/ 14066 w 3266038"/>
              <a:gd name="connsiteY0-34" fmla="*/ 0 h 6877012"/>
              <a:gd name="connsiteX1-35" fmla="*/ 2817370 w 3266038"/>
              <a:gd name="connsiteY1-36" fmla="*/ 12674 h 6877012"/>
              <a:gd name="connsiteX2-37" fmla="*/ 2860879 w 3266038"/>
              <a:gd name="connsiteY2-38" fmla="*/ 119746 h 6877012"/>
              <a:gd name="connsiteX3-39" fmla="*/ 3266038 w 3266038"/>
              <a:gd name="connsiteY3-40" fmla="*/ 2347313 h 6877012"/>
              <a:gd name="connsiteX4-41" fmla="*/ 1531474 w 3266038"/>
              <a:gd name="connsiteY4-42" fmla="*/ 6703392 h 6877012"/>
              <a:gd name="connsiteX5-43" fmla="*/ 1367103 w 3266038"/>
              <a:gd name="connsiteY5-44" fmla="*/ 6870674 h 6877012"/>
              <a:gd name="connsiteX6-45" fmla="*/ 0 w 3266038"/>
              <a:gd name="connsiteY6-46" fmla="*/ 6877012 h 6877012"/>
              <a:gd name="connsiteX7-47" fmla="*/ 14066 w 3266038"/>
              <a:gd name="connsiteY7-48" fmla="*/ 0 h 6877012"/>
              <a:gd name="connsiteX0-49" fmla="*/ 14066 w 3266038"/>
              <a:gd name="connsiteY0-50" fmla="*/ 0 h 6877012"/>
              <a:gd name="connsiteX1-51" fmla="*/ 2817370 w 3266038"/>
              <a:gd name="connsiteY1-52" fmla="*/ 12674 h 6877012"/>
              <a:gd name="connsiteX2-53" fmla="*/ 2860879 w 3266038"/>
              <a:gd name="connsiteY2-54" fmla="*/ 119746 h 6877012"/>
              <a:gd name="connsiteX3-55" fmla="*/ 3266038 w 3266038"/>
              <a:gd name="connsiteY3-56" fmla="*/ 2347313 h 6877012"/>
              <a:gd name="connsiteX4-57" fmla="*/ 1531474 w 3266038"/>
              <a:gd name="connsiteY4-58" fmla="*/ 6703392 h 6877012"/>
              <a:gd name="connsiteX5-59" fmla="*/ 1367103 w 3266038"/>
              <a:gd name="connsiteY5-60" fmla="*/ 6877011 h 6877012"/>
              <a:gd name="connsiteX6-61" fmla="*/ 0 w 3266038"/>
              <a:gd name="connsiteY6-62" fmla="*/ 6877012 h 6877012"/>
              <a:gd name="connsiteX7-63" fmla="*/ 14066 w 3266038"/>
              <a:gd name="connsiteY7-64" fmla="*/ 0 h 68770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66038" h="6877012">
                <a:moveTo>
                  <a:pt x="14066" y="0"/>
                </a:moveTo>
                <a:lnTo>
                  <a:pt x="2817370" y="12674"/>
                </a:lnTo>
                <a:lnTo>
                  <a:pt x="2860879" y="119746"/>
                </a:lnTo>
                <a:cubicBezTo>
                  <a:pt x="3122991" y="814337"/>
                  <a:pt x="3266038" y="1564616"/>
                  <a:pt x="3266038" y="2347313"/>
                </a:cubicBezTo>
                <a:cubicBezTo>
                  <a:pt x="3266038" y="4024521"/>
                  <a:pt x="2609189" y="5552872"/>
                  <a:pt x="1531474" y="6703392"/>
                </a:cubicBezTo>
                <a:lnTo>
                  <a:pt x="1367103" y="6877011"/>
                </a:lnTo>
                <a:lnTo>
                  <a:pt x="0" y="6877012"/>
                </a:lnTo>
                <a:cubicBezTo>
                  <a:pt x="4689" y="4584675"/>
                  <a:pt x="9377" y="2292337"/>
                  <a:pt x="14066" y="0"/>
                </a:cubicBez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500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sp>
        <p:nvSpPr>
          <p:cNvPr id="9"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pic>
        <p:nvPicPr>
          <p:cNvPr id="11" name="图片 10"/>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1119809" y="2801269"/>
            <a:ext cx="1181100" cy="132045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A62038"/>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31" name="矩形: 剪去单角 30"/>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p:cNvSpPr/>
          <p:nvPr userDrawn="1"/>
        </p:nvSpPr>
        <p:spPr>
          <a:xfrm flipV="1">
            <a:off x="0" y="-1"/>
            <a:ext cx="12192000" cy="2411846"/>
          </a:xfrm>
          <a:prstGeom prst="round2SameRect">
            <a:avLst>
              <a:gd name="adj1" fmla="val 38659"/>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8" name="标题 13"/>
          <p:cNvSpPr txBox="1"/>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p:cNvGrpSpPr/>
          <p:nvPr userDrawn="1"/>
        </p:nvGrpSpPr>
        <p:grpSpPr>
          <a:xfrm>
            <a:off x="8330949" y="732786"/>
            <a:ext cx="2895851" cy="747975"/>
            <a:chOff x="1142749" y="5535283"/>
            <a:chExt cx="2895851" cy="747975"/>
          </a:xfrm>
        </p:grpSpPr>
        <p:pic>
          <p:nvPicPr>
            <p:cNvPr id="11" name="图片 10"/>
            <p:cNvPicPr>
              <a:picLocks noChangeAspect="1"/>
            </p:cNvPicPr>
            <p:nvPr/>
          </p:nvPicPr>
          <p:blipFill rotWithShape="1">
            <a:blip r:embed="rId2" cstate="screen">
              <a:lum bright="70000" contrast="-70000"/>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12" name="图片 11"/>
            <p:cNvPicPr>
              <a:picLocks noChangeAspect="1"/>
            </p:cNvPicPr>
            <p:nvPr/>
          </p:nvPicPr>
          <p:blipFill>
            <a:blip r:embed="rId4">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4698772" y="-2328498"/>
            <a:ext cx="1681026" cy="11078572"/>
          </a:xfrm>
          <a:prstGeom prst="round2SameRect">
            <a:avLst>
              <a:gd name="adj1" fmla="val 5000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fld>
            <a:endParaRPr lang="zh-CN" altLang="en-US"/>
          </a:p>
        </p:txBody>
      </p:sp>
      <p:pic>
        <p:nvPicPr>
          <p:cNvPr id="8" name="图片 7"/>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9793909" y="2550562"/>
            <a:ext cx="1181100" cy="132045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常规样式（1）">
    <p:spTree>
      <p:nvGrpSpPr>
        <p:cNvPr id="1" name=""/>
        <p:cNvGrpSpPr/>
        <p:nvPr/>
      </p:nvGrpSpPr>
      <p:grpSpPr>
        <a:xfrm>
          <a:off x="0" y="0"/>
          <a:ext cx="0" cy="0"/>
          <a:chOff x="0" y="0"/>
          <a:chExt cx="0" cy="0"/>
        </a:xfrm>
      </p:grpSpPr>
      <p:sp>
        <p:nvSpPr>
          <p:cNvPr id="18" name="平行四边形 17"/>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7" name="文本占位符 16"/>
          <p:cNvSpPr>
            <a:spLocks noGrp="1"/>
          </p:cNvSpPr>
          <p:nvPr>
            <p:ph type="body" sz="quarter" idx="14" hasCustomPrompt="1"/>
          </p:nvPr>
        </p:nvSpPr>
        <p:spPr>
          <a:xfrm>
            <a:off x="537676" y="1190090"/>
            <a:ext cx="11174254" cy="4765791"/>
          </a:xfrm>
          <a:prstGeom prst="rect">
            <a:avLst/>
          </a:prstGeom>
        </p:spPr>
        <p:txBody>
          <a:bodyPr/>
          <a:lstStyle>
            <a:lvl1pPr marL="342900" indent="-342900">
              <a:lnSpc>
                <a:spcPct val="130000"/>
              </a:lnSpc>
              <a:buClr>
                <a:schemeClr val="accent1">
                  <a:lumMod val="75000"/>
                </a:schemeClr>
              </a:buClr>
              <a:buFont typeface="Wingdings" panose="05000000000000000000" pitchFamily="2" charset="2"/>
              <a:buChar char="p"/>
              <a:defRPr sz="2400" b="1" spc="300">
                <a:solidFill>
                  <a:schemeClr val="accent2">
                    <a:lumMod val="50000"/>
                  </a:schemeClr>
                </a:solidFill>
              </a:defRPr>
            </a:lvl1pPr>
            <a:lvl2pPr marL="685800" indent="-228600">
              <a:lnSpc>
                <a:spcPct val="130000"/>
              </a:lnSpc>
              <a:buClr>
                <a:schemeClr val="accent1">
                  <a:lumMod val="60000"/>
                  <a:lumOff val="40000"/>
                </a:schemeClr>
              </a:buClr>
              <a:buFont typeface="Arial" panose="020B0604020202020204" pitchFamily="34" charset="0"/>
              <a:buChar char="•"/>
              <a:defRPr sz="2400" spc="300">
                <a:solidFill>
                  <a:schemeClr val="accent2">
                    <a:lumMod val="50000"/>
                  </a:schemeClr>
                </a:solidFill>
              </a:defRPr>
            </a:lvl2pPr>
            <a:lvl3pPr marL="1143000" indent="-228600">
              <a:lnSpc>
                <a:spcPct val="130000"/>
              </a:lnSpc>
              <a:buClr>
                <a:schemeClr val="accent1">
                  <a:lumMod val="60000"/>
                  <a:lumOff val="40000"/>
                </a:schemeClr>
              </a:buClr>
              <a:buFont typeface="Arial" panose="020B0604020202020204" pitchFamily="34" charset="0"/>
              <a:buChar char="•"/>
              <a:defRPr sz="2000" spc="300">
                <a:solidFill>
                  <a:schemeClr val="accent2">
                    <a:lumMod val="50000"/>
                  </a:schemeClr>
                </a:solidFill>
              </a:defRPr>
            </a:lvl3pPr>
            <a:lvl4pPr marL="16002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4pPr>
            <a:lvl5pPr marL="20574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等腰三角形 12"/>
          <p:cNvSpPr/>
          <p:nvPr userDrawn="1"/>
        </p:nvSpPr>
        <p:spPr>
          <a:xfrm rot="5400000">
            <a:off x="159636" y="354693"/>
            <a:ext cx="429986" cy="139700"/>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Lst>
          </a:blip>
          <a:srcRect t="-39299"/>
          <a:stretch>
            <a:fillRect/>
          </a:stretch>
        </p:blipFill>
        <p:spPr>
          <a:xfrm>
            <a:off x="9299011" y="144759"/>
            <a:ext cx="2626310" cy="455772"/>
          </a:xfrm>
          <a:prstGeom prst="rect">
            <a:avLst/>
          </a:prstGeom>
        </p:spPr>
      </p:pic>
      <p:sp>
        <p:nvSpPr>
          <p:cNvPr id="9" name="灯片编号占位符 5"/>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10" name="矩形: 剪去单角 9"/>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rotWithShape="1">
          <a:blip r:embed="rId4">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常规样式（2）">
    <p:spTree>
      <p:nvGrpSpPr>
        <p:cNvPr id="1" name=""/>
        <p:cNvGrpSpPr/>
        <p:nvPr/>
      </p:nvGrpSpPr>
      <p:grpSpPr>
        <a:xfrm>
          <a:off x="0" y="0"/>
          <a:ext cx="0" cy="0"/>
          <a:chOff x="0" y="0"/>
          <a:chExt cx="0" cy="0"/>
        </a:xfrm>
      </p:grpSpPr>
      <p:sp>
        <p:nvSpPr>
          <p:cNvPr id="18" name="平行四边形 17"/>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3" name="等腰三角形 12"/>
          <p:cNvSpPr/>
          <p:nvPr userDrawn="1"/>
        </p:nvSpPr>
        <p:spPr>
          <a:xfrm rot="5400000">
            <a:off x="159636" y="354693"/>
            <a:ext cx="429986" cy="139700"/>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Lst>
          </a:blip>
          <a:srcRect t="-39299"/>
          <a:stretch>
            <a:fillRect/>
          </a:stretch>
        </p:blipFill>
        <p:spPr>
          <a:xfrm>
            <a:off x="9299011" y="144759"/>
            <a:ext cx="2626310" cy="455772"/>
          </a:xfrm>
          <a:prstGeom prst="rect">
            <a:avLst/>
          </a:prstGeom>
        </p:spPr>
      </p:pic>
      <p:sp>
        <p:nvSpPr>
          <p:cNvPr id="9" name="灯片编号占位符 5"/>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10" name="矩形: 剪去单角 9"/>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rotWithShape="1">
          <a:blip r:embed="rId4">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A62038"/>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cxnSp>
        <p:nvCxnSpPr>
          <p:cNvPr id="11" name="直接连接符 10"/>
          <p:cNvCxnSpPr/>
          <p:nvPr userDrawn="1"/>
        </p:nvCxnSpPr>
        <p:spPr>
          <a:xfrm>
            <a:off x="1418471" y="2344233"/>
            <a:ext cx="955432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2540271" y="3174998"/>
            <a:ext cx="5817139" cy="736601"/>
          </a:xfrm>
          <a:prstGeom prst="round2SameRect">
            <a:avLst>
              <a:gd name="adj1" fmla="val 50000"/>
              <a:gd name="adj2" fmla="val 0"/>
            </a:avLst>
          </a:prstGeom>
          <a:solidFill>
            <a:srgbClr val="A62038"/>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pic>
        <p:nvPicPr>
          <p:cNvPr id="9" name="图片 8"/>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0"/>
                    </a14:imgEffect>
                  </a14:imgLayer>
                </a14:imgProps>
              </a:ext>
              <a:ext uri="{28A0092B-C50C-407E-A947-70E740481C1C}">
                <a14:useLocalDpi xmlns:a14="http://schemas.microsoft.com/office/drawing/2010/main" val="0"/>
              </a:ext>
            </a:extLst>
          </a:blip>
          <a:srcRect l="2346" r="68249"/>
          <a:stretch>
            <a:fillRect/>
          </a:stretch>
        </p:blipFill>
        <p:spPr>
          <a:xfrm>
            <a:off x="86033" y="748756"/>
            <a:ext cx="564529" cy="631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microsoft.com/office/2007/relationships/hdphoto" Target="../media/image10.wdp"/><Relationship Id="rId6" Type="http://schemas.openxmlformats.org/officeDocument/2006/relationships/image" Target="../media/image9.png"/><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8.wdp"/><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slideLayout" Target="../slideLayouts/slideLayout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7.png"/><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p:cNvSpPr/>
          <p:nvPr/>
        </p:nvSpPr>
        <p:spPr>
          <a:xfrm>
            <a:off x="-1" y="-13844"/>
            <a:ext cx="297326" cy="6871844"/>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占位符 5"/>
          <p:cNvPicPr>
            <a:picLocks noChangeAspect="1"/>
          </p:cNvPicPr>
          <p:nvPr/>
        </p:nvPicPr>
        <p:blipFill rotWithShape="1">
          <a:blip r:embed="rId1" cstate="screen">
            <a:extLst>
              <a:ext uri="{BEBA8EAE-BF5A-486C-A8C5-ECC9F3942E4B}">
                <a14:imgProps xmlns:a14="http://schemas.microsoft.com/office/drawing/2010/main">
                  <a14:imgLayer r:embed="rId2">
                    <a14:imgEffect>
                      <a14:colorTemperature colorTemp="8800"/>
                    </a14:imgEffect>
                    <a14:imgEffect>
                      <a14:saturation sat="120000"/>
                    </a14:imgEffect>
                  </a14:imgLayer>
                </a14:imgProps>
              </a:ext>
            </a:extLst>
          </a:blip>
          <a:srcRect/>
          <a:stretch>
            <a:fillRect/>
          </a:stretch>
        </p:blipFill>
        <p:spPr>
          <a:xfrm>
            <a:off x="-88014" y="-67819"/>
            <a:ext cx="12179048" cy="6871844"/>
          </a:xfrm>
          <a:prstGeom prst="rect">
            <a:avLst/>
          </a:prstGeom>
        </p:spPr>
      </p:pic>
      <p:sp>
        <p:nvSpPr>
          <p:cNvPr id="5" name="任意多边形: 形状 4"/>
          <p:cNvSpPr/>
          <p:nvPr/>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p:nvPr/>
        </p:nvSpPr>
        <p:spPr>
          <a:xfrm>
            <a:off x="532130" y="1565275"/>
            <a:ext cx="7710805" cy="1790065"/>
          </a:xfrm>
          <a:prstGeom prst="rect">
            <a:avLst/>
          </a:prstGeom>
        </p:spPr>
        <p:txBody>
          <a:bodyPr lIns="90000" anchor="t">
            <a:noAutofit/>
          </a:bodyPr>
          <a:lstStyle>
            <a:lvl1pPr algn="l" defTabSz="914400" rtl="0" eaLnBrk="1" latinLnBrk="0" hangingPunct="1">
              <a:lnSpc>
                <a:spcPct val="100000"/>
              </a:lnSpc>
              <a:spcBef>
                <a:spcPct val="0"/>
              </a:spcBef>
              <a:buNone/>
              <a:defRPr sz="5400" b="1" kern="1200" spc="300">
                <a:solidFill>
                  <a:schemeClr val="bg1"/>
                </a:solidFill>
                <a:latin typeface="+mj-lt"/>
                <a:ea typeface="+mj-ea"/>
                <a:cs typeface="+mj-cs"/>
              </a:defRPr>
            </a:lvl1pPr>
          </a:lstStyle>
          <a:p>
            <a:pPr algn="ctr">
              <a:lnSpc>
                <a:spcPct val="125000"/>
              </a:lnSpc>
            </a:pPr>
            <a:r>
              <a:rPr lang="zh-CN" altLang="en-US" sz="4800" dirty="0"/>
              <a:t>基于</a:t>
            </a:r>
            <a:r>
              <a:rPr lang="en-US" altLang="zh-CN" sz="4800" dirty="0"/>
              <a:t>OpenCV</a:t>
            </a:r>
            <a:r>
              <a:rPr lang="zh-CN" altLang="en-US" sz="4800" dirty="0"/>
              <a:t>和</a:t>
            </a:r>
            <a:r>
              <a:rPr lang="en-US" altLang="zh-CN" sz="4800" dirty="0"/>
              <a:t>LPRNet</a:t>
            </a:r>
            <a:r>
              <a:rPr lang="zh-CN" altLang="en-US" sz="4800" dirty="0"/>
              <a:t>车牌识别系统</a:t>
            </a:r>
            <a:endParaRPr lang="zh-CN" altLang="en-US" sz="4800" dirty="0"/>
          </a:p>
        </p:txBody>
      </p:sp>
      <p:grpSp>
        <p:nvGrpSpPr>
          <p:cNvPr id="11" name="组合 10"/>
          <p:cNvGrpSpPr/>
          <p:nvPr/>
        </p:nvGrpSpPr>
        <p:grpSpPr>
          <a:xfrm>
            <a:off x="342712" y="5116746"/>
            <a:ext cx="2895851" cy="747975"/>
            <a:chOff x="1142749" y="5535283"/>
            <a:chExt cx="2895851" cy="747975"/>
          </a:xfrm>
        </p:grpSpPr>
        <p:pic>
          <p:nvPicPr>
            <p:cNvPr id="12" name="图片 11"/>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4">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13" name="图片 12"/>
            <p:cNvPicPr>
              <a:picLocks noChangeAspect="1"/>
            </p:cNvPicPr>
            <p:nvPr/>
          </p:nvPicPr>
          <p:blipFill>
            <a:blip r:embed="rId5">
              <a:lum bright="70000" contrast="-70000"/>
            </a:blip>
            <a:stretch>
              <a:fillRect/>
            </a:stretch>
          </p:blipFill>
          <p:spPr>
            <a:xfrm>
              <a:off x="1142749" y="6027204"/>
              <a:ext cx="2895851" cy="256054"/>
            </a:xfrm>
            <a:prstGeom prst="rect">
              <a:avLst/>
            </a:prstGeom>
          </p:spPr>
        </p:pic>
      </p:grpSp>
      <p:sp>
        <p:nvSpPr>
          <p:cNvPr id="14" name="文本占位符 9"/>
          <p:cNvSpPr txBox="1"/>
          <p:nvPr/>
        </p:nvSpPr>
        <p:spPr>
          <a:xfrm>
            <a:off x="390292" y="3818808"/>
            <a:ext cx="7525799" cy="958215"/>
          </a:xfrm>
          <a:prstGeom prst="rect">
            <a:avLst/>
          </a:prstGeom>
        </p:spPr>
        <p:txBody>
          <a:bodyPr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400" spc="600" dirty="0">
                <a:solidFill>
                  <a:schemeClr val="bg1"/>
                </a:solidFill>
              </a:rPr>
              <a:t>徐恺阳、严楠、吴瀚、杜卓轩、郭佳毅</a:t>
            </a:r>
            <a:endParaRPr lang="en-US" altLang="zh-CN" sz="2400" spc="600" dirty="0">
              <a:solidFill>
                <a:schemeClr val="bg1"/>
              </a:solidFill>
            </a:endParaRPr>
          </a:p>
          <a:p>
            <a:pPr marL="0" indent="0" algn="ctr">
              <a:lnSpc>
                <a:spcPct val="100000"/>
              </a:lnSpc>
              <a:buNone/>
            </a:pPr>
            <a:r>
              <a:rPr lang="en-US" altLang="zh-CN" sz="2400" spc="600" dirty="0">
                <a:solidFill>
                  <a:schemeClr val="bg1"/>
                </a:solidFill>
              </a:rPr>
              <a:t>2025.1</a:t>
            </a:r>
            <a:endParaRPr lang="zh-CN" altLang="en-US" sz="2400" spc="600" dirty="0">
              <a:solidFill>
                <a:schemeClr val="bg1"/>
              </a:solidFill>
            </a:endParaRPr>
          </a:p>
        </p:txBody>
      </p:sp>
      <p:pic>
        <p:nvPicPr>
          <p:cNvPr id="15" name="图片 14"/>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713" y="254615"/>
            <a:ext cx="2577988" cy="847493"/>
          </a:xfrm>
          <a:prstGeom prst="rect">
            <a:avLst/>
          </a:prstGeom>
        </p:spPr>
      </p:pic>
      <p:cxnSp>
        <p:nvCxnSpPr>
          <p:cNvPr id="17" name="直接连接符 16"/>
          <p:cNvCxnSpPr/>
          <p:nvPr/>
        </p:nvCxnSpPr>
        <p:spPr>
          <a:xfrm>
            <a:off x="2590674" y="-624115"/>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dirty="0">
                <a:sym typeface="+mn-ea"/>
              </a:rPr>
              <a:t>二、系统</a:t>
            </a:r>
            <a:r>
              <a:rPr lang="zh-CN" altLang="en-US" dirty="0">
                <a:sym typeface="+mn-ea"/>
              </a:rPr>
              <a:t>运行逻辑</a:t>
            </a:r>
            <a:endParaRPr lang="zh-CN" altLang="en-US" dirty="0">
              <a:sym typeface="+mn-ea"/>
            </a:endParaRPr>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pic>
        <p:nvPicPr>
          <p:cNvPr id="4" name="图片 3" descr="屏幕截图 2025-01-14 235013"/>
          <p:cNvPicPr>
            <a:picLocks noChangeAspect="1"/>
          </p:cNvPicPr>
          <p:nvPr/>
        </p:nvPicPr>
        <p:blipFill>
          <a:blip r:embed="rId1"/>
          <a:stretch>
            <a:fillRect/>
          </a:stretch>
        </p:blipFill>
        <p:spPr>
          <a:xfrm>
            <a:off x="711200" y="1979295"/>
            <a:ext cx="1610360" cy="1039495"/>
          </a:xfrm>
          <a:prstGeom prst="rect">
            <a:avLst/>
          </a:prstGeom>
        </p:spPr>
      </p:pic>
      <p:pic>
        <p:nvPicPr>
          <p:cNvPr id="5" name="图片 4" descr="屏幕截图 2025-01-15 000353"/>
          <p:cNvPicPr>
            <a:picLocks noChangeAspect="1"/>
          </p:cNvPicPr>
          <p:nvPr/>
        </p:nvPicPr>
        <p:blipFill>
          <a:blip r:embed="rId2"/>
          <a:stretch>
            <a:fillRect/>
          </a:stretch>
        </p:blipFill>
        <p:spPr>
          <a:xfrm>
            <a:off x="6027420" y="1979295"/>
            <a:ext cx="3462020" cy="784860"/>
          </a:xfrm>
          <a:prstGeom prst="rect">
            <a:avLst/>
          </a:prstGeom>
        </p:spPr>
      </p:pic>
      <p:pic>
        <p:nvPicPr>
          <p:cNvPr id="6" name="图片 5" descr="屏幕截图 2025-01-15 111647"/>
          <p:cNvPicPr>
            <a:picLocks noChangeAspect="1"/>
          </p:cNvPicPr>
          <p:nvPr/>
        </p:nvPicPr>
        <p:blipFill>
          <a:blip r:embed="rId3"/>
          <a:stretch>
            <a:fillRect/>
          </a:stretch>
        </p:blipFill>
        <p:spPr>
          <a:xfrm>
            <a:off x="272415" y="3103880"/>
            <a:ext cx="4679950" cy="650875"/>
          </a:xfrm>
          <a:prstGeom prst="rect">
            <a:avLst/>
          </a:prstGeom>
        </p:spPr>
      </p:pic>
      <p:sp>
        <p:nvSpPr>
          <p:cNvPr id="9" name="圆角右箭头 8"/>
          <p:cNvSpPr/>
          <p:nvPr/>
        </p:nvSpPr>
        <p:spPr>
          <a:xfrm rot="5400000">
            <a:off x="2411730" y="2487295"/>
            <a:ext cx="1094105" cy="1012825"/>
          </a:xfrm>
          <a:prstGeom prst="bentArrow">
            <a:avLst>
              <a:gd name="adj1" fmla="val 11536"/>
              <a:gd name="adj2" fmla="val 19216"/>
              <a:gd name="adj3" fmla="val 25642"/>
              <a:gd name="adj4" fmla="val 4375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0" name="文本框 9"/>
          <p:cNvSpPr txBox="1"/>
          <p:nvPr/>
        </p:nvSpPr>
        <p:spPr>
          <a:xfrm>
            <a:off x="2452370" y="2058035"/>
            <a:ext cx="737870" cy="337185"/>
          </a:xfrm>
          <a:prstGeom prst="rect">
            <a:avLst/>
          </a:prstGeom>
          <a:noFill/>
        </p:spPr>
        <p:txBody>
          <a:bodyPr wrap="square" rtlCol="0">
            <a:spAutoFit/>
          </a:bodyPr>
          <a:p>
            <a:r>
              <a:rPr lang="en-US" altLang="zh-CN" sz="1600"/>
              <a:t>2.jpg</a:t>
            </a:r>
            <a:endParaRPr lang="en-US" altLang="zh-CN" sz="1600"/>
          </a:p>
        </p:txBody>
      </p:sp>
      <p:sp>
        <p:nvSpPr>
          <p:cNvPr id="11" name="文本框 10"/>
          <p:cNvSpPr txBox="1"/>
          <p:nvPr/>
        </p:nvSpPr>
        <p:spPr>
          <a:xfrm>
            <a:off x="711200" y="1310640"/>
            <a:ext cx="4064000" cy="583565"/>
          </a:xfrm>
          <a:prstGeom prst="rect">
            <a:avLst/>
          </a:prstGeom>
          <a:noFill/>
        </p:spPr>
        <p:txBody>
          <a:bodyPr wrap="square" rtlCol="0">
            <a:spAutoFit/>
          </a:bodyPr>
          <a:p>
            <a:r>
              <a:rPr lang="en-US" altLang="zh-CN" sz="1600"/>
              <a:t>1.</a:t>
            </a:r>
            <a:r>
              <a:rPr lang="zh-CN" altLang="en-US" sz="1600"/>
              <a:t>把用户输入的图片放到当前文件夹，作为类的对象输入，得到裁剪后的车牌（</a:t>
            </a:r>
            <a:r>
              <a:rPr lang="zh-CN" altLang="en-US" sz="1600"/>
              <a:t>如右图）</a:t>
            </a:r>
            <a:endParaRPr lang="zh-CN" altLang="en-US" sz="1600"/>
          </a:p>
        </p:txBody>
      </p:sp>
      <p:sp>
        <p:nvSpPr>
          <p:cNvPr id="12" name="文本框 11"/>
          <p:cNvSpPr txBox="1"/>
          <p:nvPr/>
        </p:nvSpPr>
        <p:spPr>
          <a:xfrm>
            <a:off x="9533890" y="2187575"/>
            <a:ext cx="1423035" cy="368300"/>
          </a:xfrm>
          <a:prstGeom prst="rect">
            <a:avLst/>
          </a:prstGeom>
          <a:noFill/>
        </p:spPr>
        <p:txBody>
          <a:bodyPr wrap="square" rtlCol="0">
            <a:spAutoFit/>
          </a:bodyPr>
          <a:p>
            <a:r>
              <a:rPr lang="en-US" altLang="zh-CN"/>
              <a:t>plate_imgs</a:t>
            </a:r>
            <a:endParaRPr lang="en-US" altLang="zh-CN"/>
          </a:p>
        </p:txBody>
      </p:sp>
      <p:pic>
        <p:nvPicPr>
          <p:cNvPr id="13" name="图片 12" descr="屏幕截图 2025-01-15 112533"/>
          <p:cNvPicPr>
            <a:picLocks noChangeAspect="1"/>
          </p:cNvPicPr>
          <p:nvPr/>
        </p:nvPicPr>
        <p:blipFill>
          <a:blip r:embed="rId4"/>
          <a:stretch>
            <a:fillRect/>
          </a:stretch>
        </p:blipFill>
        <p:spPr>
          <a:xfrm>
            <a:off x="6100445" y="2981325"/>
            <a:ext cx="3977640" cy="735965"/>
          </a:xfrm>
          <a:prstGeom prst="rect">
            <a:avLst/>
          </a:prstGeom>
        </p:spPr>
      </p:pic>
      <p:sp>
        <p:nvSpPr>
          <p:cNvPr id="14" name="文本框 13"/>
          <p:cNvSpPr txBox="1"/>
          <p:nvPr/>
        </p:nvSpPr>
        <p:spPr>
          <a:xfrm>
            <a:off x="6295390" y="1310640"/>
            <a:ext cx="2753360" cy="583565"/>
          </a:xfrm>
          <a:prstGeom prst="rect">
            <a:avLst/>
          </a:prstGeom>
          <a:noFill/>
        </p:spPr>
        <p:txBody>
          <a:bodyPr wrap="square" rtlCol="0">
            <a:spAutoFit/>
          </a:bodyPr>
          <a:p>
            <a:r>
              <a:rPr lang="en-US" altLang="zh-CN" sz="1600"/>
              <a:t>2.</a:t>
            </a:r>
            <a:r>
              <a:rPr lang="zh-CN" altLang="en-US" sz="1600"/>
              <a:t>把裁剪后的车牌存储到</a:t>
            </a:r>
            <a:r>
              <a:rPr lang="en-US" altLang="zh-CN" sz="1600"/>
              <a:t>output1/output.jpg</a:t>
            </a:r>
            <a:r>
              <a:rPr lang="zh-CN" altLang="en-US" sz="1600"/>
              <a:t>路径下</a:t>
            </a:r>
            <a:endParaRPr lang="zh-CN" altLang="en-US" sz="1600"/>
          </a:p>
        </p:txBody>
      </p:sp>
      <p:pic>
        <p:nvPicPr>
          <p:cNvPr id="15" name="图片 14" descr="屏幕截图 2025-01-15 112809"/>
          <p:cNvPicPr>
            <a:picLocks noChangeAspect="1"/>
          </p:cNvPicPr>
          <p:nvPr/>
        </p:nvPicPr>
        <p:blipFill>
          <a:blip r:embed="rId5"/>
          <a:stretch>
            <a:fillRect/>
          </a:stretch>
        </p:blipFill>
        <p:spPr>
          <a:xfrm>
            <a:off x="1264920" y="4327525"/>
            <a:ext cx="3388360" cy="1988820"/>
          </a:xfrm>
          <a:prstGeom prst="rect">
            <a:avLst/>
          </a:prstGeom>
        </p:spPr>
      </p:pic>
      <p:sp>
        <p:nvSpPr>
          <p:cNvPr id="16" name="文本框 15"/>
          <p:cNvSpPr txBox="1"/>
          <p:nvPr/>
        </p:nvSpPr>
        <p:spPr>
          <a:xfrm>
            <a:off x="4894580" y="4446270"/>
            <a:ext cx="4064000" cy="583565"/>
          </a:xfrm>
          <a:prstGeom prst="rect">
            <a:avLst/>
          </a:prstGeom>
          <a:noFill/>
        </p:spPr>
        <p:txBody>
          <a:bodyPr wrap="square" rtlCol="0">
            <a:spAutoFit/>
          </a:bodyPr>
          <a:p>
            <a:r>
              <a:rPr lang="en-US" altLang="zh-CN" sz="1600"/>
              <a:t>3.</a:t>
            </a:r>
            <a:r>
              <a:rPr lang="zh-CN" altLang="en-US" sz="1600"/>
              <a:t>加载模型，把第二步中的车牌图像送给模型，得到最终结果（字符串）</a:t>
            </a:r>
            <a:endParaRPr lang="zh-CN" altLang="en-US" sz="1600"/>
          </a:p>
        </p:txBody>
      </p:sp>
      <p:pic>
        <p:nvPicPr>
          <p:cNvPr id="17" name="图片 16" descr="屏幕截图 2025-01-15 114447"/>
          <p:cNvPicPr>
            <a:picLocks noChangeAspect="1"/>
          </p:cNvPicPr>
          <p:nvPr/>
        </p:nvPicPr>
        <p:blipFill>
          <a:blip r:embed="rId6"/>
          <a:stretch>
            <a:fillRect/>
          </a:stretch>
        </p:blipFill>
        <p:spPr>
          <a:xfrm>
            <a:off x="4894580" y="5029835"/>
            <a:ext cx="3086735" cy="688975"/>
          </a:xfrm>
          <a:prstGeom prst="rect">
            <a:avLst/>
          </a:prstGeom>
        </p:spPr>
      </p:pic>
      <p:sp>
        <p:nvSpPr>
          <p:cNvPr id="18" name="右箭头 17"/>
          <p:cNvSpPr/>
          <p:nvPr/>
        </p:nvSpPr>
        <p:spPr>
          <a:xfrm>
            <a:off x="4822825" y="2367280"/>
            <a:ext cx="1205865" cy="680085"/>
          </a:xfrm>
          <a:prstGeom prst="rightArrow">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右弧形箭头 18"/>
          <p:cNvSpPr/>
          <p:nvPr/>
        </p:nvSpPr>
        <p:spPr>
          <a:xfrm>
            <a:off x="9048750" y="3627120"/>
            <a:ext cx="1242695" cy="1798955"/>
          </a:xfrm>
          <a:prstGeom prst="curvedLeftArrow">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          03   </a:t>
            </a:r>
            <a:r>
              <a:rPr lang="zh-CN" altLang="en-US"/>
              <a:t>异常处理</a:t>
            </a:r>
            <a:endParaRPr lang="zh-CN" altLang="en-US"/>
          </a:p>
        </p:txBody>
      </p:sp>
      <p:sp>
        <p:nvSpPr>
          <p:cNvPr id="2" name="灯片编号占位符 1"/>
          <p:cNvSpPr>
            <a:spLocks noGrp="1"/>
          </p:cNvSpPr>
          <p:nvPr>
            <p:ph type="sldNum" sz="quarter" idx="4"/>
          </p:nvPr>
        </p:nvSpPr>
        <p:spPr/>
        <p:txBody>
          <a:bodyPr/>
          <a:p>
            <a:fld id="{548644C6-89F0-466C-949F-E70AD72679A8}"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三、</a:t>
            </a:r>
            <a:r>
              <a:rPr lang="zh-CN" altLang="en-US"/>
              <a:t>异常处理</a:t>
            </a:r>
            <a:endParaRPr lang="zh-CN" altLang="en-US"/>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grpSp>
        <p:nvGrpSpPr>
          <p:cNvPr id="8" name="组合 7"/>
          <p:cNvGrpSpPr/>
          <p:nvPr/>
        </p:nvGrpSpPr>
        <p:grpSpPr>
          <a:xfrm>
            <a:off x="1055370" y="1532890"/>
            <a:ext cx="8818880" cy="4352925"/>
            <a:chOff x="1661" y="2774"/>
            <a:chExt cx="13888" cy="6855"/>
          </a:xfrm>
        </p:grpSpPr>
        <p:pic>
          <p:nvPicPr>
            <p:cNvPr id="4" name="图片 3" descr="屏幕截图 2025-01-15 115050"/>
            <p:cNvPicPr>
              <a:picLocks noChangeAspect="1"/>
            </p:cNvPicPr>
            <p:nvPr/>
          </p:nvPicPr>
          <p:blipFill>
            <a:blip r:embed="rId1"/>
            <a:stretch>
              <a:fillRect/>
            </a:stretch>
          </p:blipFill>
          <p:spPr>
            <a:xfrm>
              <a:off x="1661" y="7603"/>
              <a:ext cx="13889" cy="2026"/>
            </a:xfrm>
            <a:prstGeom prst="rect">
              <a:avLst/>
            </a:prstGeom>
          </p:spPr>
        </p:pic>
        <p:pic>
          <p:nvPicPr>
            <p:cNvPr id="5" name="图片 4" descr="屏幕截图 2025-01-15 115002"/>
            <p:cNvPicPr>
              <a:picLocks noChangeAspect="1"/>
            </p:cNvPicPr>
            <p:nvPr/>
          </p:nvPicPr>
          <p:blipFill>
            <a:blip r:embed="rId2"/>
            <a:stretch>
              <a:fillRect/>
            </a:stretch>
          </p:blipFill>
          <p:spPr>
            <a:xfrm>
              <a:off x="1661" y="3872"/>
              <a:ext cx="11339" cy="2228"/>
            </a:xfrm>
            <a:prstGeom prst="rect">
              <a:avLst/>
            </a:prstGeom>
          </p:spPr>
        </p:pic>
        <p:sp>
          <p:nvSpPr>
            <p:cNvPr id="6" name="文本框 5"/>
            <p:cNvSpPr txBox="1"/>
            <p:nvPr/>
          </p:nvSpPr>
          <p:spPr>
            <a:xfrm>
              <a:off x="1661" y="2774"/>
              <a:ext cx="11715" cy="580"/>
            </a:xfrm>
            <a:prstGeom prst="rect">
              <a:avLst/>
            </a:prstGeom>
            <a:noFill/>
          </p:spPr>
          <p:txBody>
            <a:bodyPr wrap="square" rtlCol="0">
              <a:spAutoFit/>
            </a:bodyPr>
            <a:p>
              <a:r>
                <a:rPr lang="zh-CN" altLang="en-US"/>
                <a:t>如果未导入用户输入的图片，或者未识别到车牌，会提醒用户检查</a:t>
              </a:r>
              <a:r>
                <a:rPr lang="zh-CN" altLang="en-US"/>
                <a:t>输入</a:t>
              </a:r>
              <a:endParaRPr lang="zh-CN" altLang="en-US"/>
            </a:p>
          </p:txBody>
        </p:sp>
        <p:sp>
          <p:nvSpPr>
            <p:cNvPr id="7" name="文本框 6"/>
            <p:cNvSpPr txBox="1"/>
            <p:nvPr/>
          </p:nvSpPr>
          <p:spPr>
            <a:xfrm>
              <a:off x="1919" y="6678"/>
              <a:ext cx="8583" cy="580"/>
            </a:xfrm>
            <a:prstGeom prst="rect">
              <a:avLst/>
            </a:prstGeom>
            <a:noFill/>
          </p:spPr>
          <p:txBody>
            <a:bodyPr wrap="square" rtlCol="0">
              <a:spAutoFit/>
            </a:bodyPr>
            <a:p>
              <a:r>
                <a:rPr lang="zh-CN" altLang="en-US"/>
                <a:t>在加载模型时如果没找到相应的路径，</a:t>
              </a:r>
              <a:r>
                <a:rPr lang="zh-CN" altLang="en-US"/>
                <a:t>会抛出异常</a:t>
              </a: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    04   </a:t>
            </a:r>
            <a:r>
              <a:rPr lang="zh-CN" altLang="en-US"/>
              <a:t>系统实际</a:t>
            </a:r>
            <a:r>
              <a:rPr lang="zh-CN" altLang="en-US"/>
              <a:t>运行演示</a:t>
            </a:r>
            <a:endParaRPr lang="zh-CN" altLang="en-US"/>
          </a:p>
        </p:txBody>
      </p:sp>
      <p:sp>
        <p:nvSpPr>
          <p:cNvPr id="2" name="灯片编号占位符 1"/>
          <p:cNvSpPr>
            <a:spLocks noGrp="1"/>
          </p:cNvSpPr>
          <p:nvPr>
            <p:ph type="sldNum" sz="quarter" idx="4"/>
          </p:nvPr>
        </p:nvSpPr>
        <p:spPr/>
        <p:txBody>
          <a:bodyPr/>
          <a:p>
            <a:fld id="{548644C6-89F0-466C-949F-E70AD72679A8}"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p:cNvSpPr>
            <a:spLocks noGrp="1"/>
          </p:cNvSpPr>
          <p:nvPr>
            <p:ph type="body" sz="quarter" idx="11"/>
          </p:nvPr>
        </p:nvSpPr>
        <p:spPr/>
        <p:txBody>
          <a:bodyPr/>
          <a:lstStyle/>
          <a:p>
            <a:r>
              <a:rPr lang="en-US" altLang="zh-CN" dirty="0"/>
              <a:t>Q&amp;A</a:t>
            </a:r>
            <a:endParaRPr lang="zh-CN" altLang="en-US" dirty="0"/>
          </a:p>
        </p:txBody>
      </p:sp>
      <p:sp>
        <p:nvSpPr>
          <p:cNvPr id="4" name="灯片编号占位符 3"/>
          <p:cNvSpPr>
            <a:spLocks noGrp="1"/>
          </p:cNvSpPr>
          <p:nvPr>
            <p:ph type="sldNum" sz="quarter" idx="4294967295"/>
          </p:nvPr>
        </p:nvSpPr>
        <p:spPr>
          <a:xfrm>
            <a:off x="11155363" y="6423025"/>
            <a:ext cx="1036637" cy="342900"/>
          </a:xfrm>
        </p:spPr>
        <p:txBody>
          <a:bodyPr/>
          <a:lstStyle/>
          <a:p>
            <a:fld id="{548644C6-89F0-466C-949F-E70AD72679A8}"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cxnSp>
        <p:nvCxnSpPr>
          <p:cNvPr id="11" name="直接连接符 10"/>
          <p:cNvCxnSpPr/>
          <p:nvPr/>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圆角 11"/>
          <p:cNvSpPr/>
          <p:nvPr/>
        </p:nvSpPr>
        <p:spPr>
          <a:xfrm>
            <a:off x="978420" y="2505046"/>
            <a:ext cx="1485830" cy="45719"/>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custDataLst>
              <p:tags r:id="rId1"/>
            </p:custDataLst>
          </p:nvPr>
        </p:nvGrpSpPr>
        <p:grpSpPr>
          <a:xfrm>
            <a:off x="4104005" y="1586865"/>
            <a:ext cx="7737475" cy="3959860"/>
            <a:chOff x="6763" y="1396"/>
            <a:chExt cx="10658" cy="5031"/>
          </a:xfrm>
        </p:grpSpPr>
        <p:sp>
          <p:nvSpPr>
            <p:cNvPr id="15" name="矩形: 圆角 14"/>
            <p:cNvSpPr/>
            <p:nvPr>
              <p:custDataLst>
                <p:tags r:id="rId2"/>
              </p:custDataLst>
            </p:nvPr>
          </p:nvSpPr>
          <p:spPr>
            <a:xfrm>
              <a:off x="8273" y="1396"/>
              <a:ext cx="9149" cy="867"/>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custDataLst>
                <p:tags r:id="rId3"/>
              </p:custDataLst>
            </p:nvPr>
          </p:nvSpPr>
          <p:spPr>
            <a:xfrm>
              <a:off x="8273" y="2784"/>
              <a:ext cx="9149" cy="867"/>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custDataLst>
                <p:tags r:id="rId4"/>
              </p:custDataLst>
            </p:nvPr>
          </p:nvSpPr>
          <p:spPr>
            <a:xfrm>
              <a:off x="8273" y="4173"/>
              <a:ext cx="9149" cy="867"/>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custDataLst>
                <p:tags r:id="rId5"/>
              </p:custDataLst>
            </p:nvPr>
          </p:nvSpPr>
          <p:spPr>
            <a:xfrm>
              <a:off x="8273" y="5561"/>
              <a:ext cx="9149" cy="867"/>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Object 205"/>
            <p:cNvSpPr txBox="1"/>
            <p:nvPr>
              <p:custDataLst>
                <p:tags r:id="rId6"/>
              </p:custDataLst>
            </p:nvPr>
          </p:nvSpPr>
          <p:spPr>
            <a:xfrm>
              <a:off x="8764" y="5645"/>
              <a:ext cx="8564" cy="72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sym typeface="+mn-ea"/>
                </a:rPr>
                <a:t>系统实际运行演示</a:t>
              </a:r>
              <a:endParaRPr lang="zh-CN" altLang="en-US" sz="3000" spc="300" dirty="0">
                <a:solidFill>
                  <a:srgbClr val="A62038"/>
                </a:solidFill>
                <a:latin typeface="微软雅黑" panose="020B0503020204020204" pitchFamily="34" charset="-122"/>
                <a:ea typeface="微软雅黑" panose="020B0503020204020204" pitchFamily="34" charset="-122"/>
              </a:endParaRPr>
            </a:p>
          </p:txBody>
        </p:sp>
        <p:sp>
          <p:nvSpPr>
            <p:cNvPr id="5" name="Object 207"/>
            <p:cNvSpPr txBox="1"/>
            <p:nvPr>
              <p:custDataLst>
                <p:tags r:id="rId7"/>
              </p:custDataLst>
            </p:nvPr>
          </p:nvSpPr>
          <p:spPr>
            <a:xfrm>
              <a:off x="8725" y="2878"/>
              <a:ext cx="8604" cy="72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系统运行</a:t>
              </a:r>
              <a:r>
                <a:rPr lang="zh-CN" altLang="en-US" sz="3000" spc="300" dirty="0">
                  <a:solidFill>
                    <a:srgbClr val="A62038"/>
                  </a:solidFill>
                  <a:latin typeface="微软雅黑" panose="020B0503020204020204" pitchFamily="34" charset="-122"/>
                  <a:ea typeface="微软雅黑" panose="020B0503020204020204" pitchFamily="34" charset="-122"/>
                </a:rPr>
                <a:t>逻辑</a:t>
              </a:r>
              <a:endParaRPr lang="zh-CN" altLang="en-US" sz="3000" spc="300" dirty="0">
                <a:solidFill>
                  <a:srgbClr val="A62038"/>
                </a:solidFill>
                <a:latin typeface="微软雅黑" panose="020B0503020204020204" pitchFamily="34" charset="-122"/>
                <a:ea typeface="微软雅黑" panose="020B0503020204020204" pitchFamily="34" charset="-122"/>
              </a:endParaRPr>
            </a:p>
          </p:txBody>
        </p:sp>
        <p:sp>
          <p:nvSpPr>
            <p:cNvPr id="7" name="Object 209"/>
            <p:cNvSpPr txBox="1"/>
            <p:nvPr>
              <p:custDataLst>
                <p:tags r:id="rId8"/>
              </p:custDataLst>
            </p:nvPr>
          </p:nvSpPr>
          <p:spPr>
            <a:xfrm>
              <a:off x="8714" y="1495"/>
              <a:ext cx="8614" cy="72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系统实现</a:t>
              </a:r>
              <a:r>
                <a:rPr lang="zh-CN" altLang="en-US" sz="3000" spc="300" dirty="0">
                  <a:solidFill>
                    <a:srgbClr val="A62038"/>
                  </a:solidFill>
                  <a:latin typeface="微软雅黑" panose="020B0503020204020204" pitchFamily="34" charset="-122"/>
                  <a:ea typeface="微软雅黑" panose="020B0503020204020204" pitchFamily="34" charset="-122"/>
                </a:rPr>
                <a:t>原理</a:t>
              </a:r>
              <a:endParaRPr lang="zh-CN" altLang="en-US" sz="3000" spc="300" dirty="0">
                <a:solidFill>
                  <a:srgbClr val="A62038"/>
                </a:solidFill>
                <a:latin typeface="微软雅黑" panose="020B0503020204020204" pitchFamily="34" charset="-122"/>
                <a:ea typeface="微软雅黑" panose="020B0503020204020204" pitchFamily="34" charset="-122"/>
              </a:endParaRPr>
            </a:p>
          </p:txBody>
        </p:sp>
        <p:sp>
          <p:nvSpPr>
            <p:cNvPr id="9" name="Object 205"/>
            <p:cNvSpPr txBox="1"/>
            <p:nvPr>
              <p:custDataLst>
                <p:tags r:id="rId9"/>
              </p:custDataLst>
            </p:nvPr>
          </p:nvSpPr>
          <p:spPr>
            <a:xfrm>
              <a:off x="8764" y="4262"/>
              <a:ext cx="8564" cy="72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sym typeface="+mn-ea"/>
                </a:rPr>
                <a:t>异常处理</a:t>
              </a:r>
              <a:endParaRPr lang="zh-CN" altLang="en-US" sz="3000" spc="300" dirty="0">
                <a:solidFill>
                  <a:srgbClr val="A62038"/>
                </a:solidFill>
                <a:latin typeface="微软雅黑" panose="020B0503020204020204" pitchFamily="34" charset="-122"/>
                <a:ea typeface="微软雅黑" panose="020B0503020204020204" pitchFamily="34" charset="-122"/>
              </a:endParaRPr>
            </a:p>
          </p:txBody>
        </p:sp>
        <p:sp>
          <p:nvSpPr>
            <p:cNvPr id="21" name="Object 205"/>
            <p:cNvSpPr txBox="1"/>
            <p:nvPr>
              <p:custDataLst>
                <p:tags r:id="rId10"/>
              </p:custDataLst>
            </p:nvPr>
          </p:nvSpPr>
          <p:spPr>
            <a:xfrm>
              <a:off x="6813" y="5645"/>
              <a:ext cx="1808" cy="72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04</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22" name="Object 207"/>
            <p:cNvSpPr txBox="1"/>
            <p:nvPr>
              <p:custDataLst>
                <p:tags r:id="rId11"/>
              </p:custDataLst>
            </p:nvPr>
          </p:nvSpPr>
          <p:spPr>
            <a:xfrm>
              <a:off x="6773" y="2878"/>
              <a:ext cx="1816" cy="72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02</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23" name="Object 209"/>
            <p:cNvSpPr txBox="1"/>
            <p:nvPr>
              <p:custDataLst>
                <p:tags r:id="rId12"/>
              </p:custDataLst>
            </p:nvPr>
          </p:nvSpPr>
          <p:spPr>
            <a:xfrm>
              <a:off x="6763" y="1495"/>
              <a:ext cx="1818" cy="72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01</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900" spc="300" dirty="0">
                <a:solidFill>
                  <a:prstClr val="black"/>
                </a:solidFill>
                <a:latin typeface="微软雅黑" panose="020B0503020204020204" pitchFamily="34" charset="-122"/>
                <a:ea typeface="微软雅黑" panose="020B0503020204020204" pitchFamily="34" charset="-122"/>
              </a:endParaRPr>
            </a:p>
          </p:txBody>
        </p:sp>
        <p:sp>
          <p:nvSpPr>
            <p:cNvPr id="24" name="Object 205"/>
            <p:cNvSpPr txBox="1"/>
            <p:nvPr>
              <p:custDataLst>
                <p:tags r:id="rId13"/>
              </p:custDataLst>
            </p:nvPr>
          </p:nvSpPr>
          <p:spPr>
            <a:xfrm>
              <a:off x="6813" y="4262"/>
              <a:ext cx="1808" cy="72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03</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小组分工</a:t>
            </a:r>
            <a:endParaRPr lang="zh-CN" altLang="en-US"/>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sp>
        <p:nvSpPr>
          <p:cNvPr id="4" name="文本框 3"/>
          <p:cNvSpPr txBox="1"/>
          <p:nvPr/>
        </p:nvSpPr>
        <p:spPr>
          <a:xfrm>
            <a:off x="1384300" y="1995805"/>
            <a:ext cx="8825230" cy="2865755"/>
          </a:xfrm>
          <a:prstGeom prst="rect">
            <a:avLst/>
          </a:prstGeom>
          <a:noFill/>
        </p:spPr>
        <p:txBody>
          <a:bodyPr wrap="square" rtlCol="0">
            <a:noAutofit/>
          </a:bodyPr>
          <a:p>
            <a:r>
              <a:rPr lang="zh-CN" altLang="en-US" sz="2000"/>
              <a:t>徐恺阳</a:t>
            </a:r>
            <a:r>
              <a:rPr lang="en-US" altLang="zh-CN" sz="2000"/>
              <a:t> 523030910085</a:t>
            </a:r>
            <a:r>
              <a:rPr lang="zh-CN" altLang="en-US" sz="2000"/>
              <a:t>：车牌检测与裁剪、</a:t>
            </a:r>
            <a:r>
              <a:rPr lang="en-US" altLang="zh-CN" sz="2000"/>
              <a:t>LOGO </a:t>
            </a:r>
            <a:r>
              <a:rPr lang="zh-CN" altLang="en-US" sz="2000"/>
              <a:t>设计、报告撰写</a:t>
            </a:r>
            <a:endParaRPr lang="zh-CN" altLang="en-US" sz="2000"/>
          </a:p>
          <a:p>
            <a:endParaRPr lang="zh-CN" altLang="en-US" sz="2000"/>
          </a:p>
          <a:p>
            <a:r>
              <a:rPr lang="zh-CN" altLang="en-US" sz="2000"/>
              <a:t>严楠</a:t>
            </a:r>
            <a:r>
              <a:rPr lang="en-US" altLang="zh-CN" sz="2000"/>
              <a:t> 523030910114</a:t>
            </a:r>
            <a:r>
              <a:rPr lang="zh-CN" altLang="en-US" sz="2000"/>
              <a:t>：车牌字符分割</a:t>
            </a:r>
            <a:endParaRPr lang="zh-CN" altLang="en-US" sz="2000"/>
          </a:p>
          <a:p>
            <a:endParaRPr lang="zh-CN" altLang="en-US" sz="2000"/>
          </a:p>
          <a:p>
            <a:r>
              <a:rPr lang="zh-CN" altLang="en-US" sz="2000"/>
              <a:t>杜卓轩</a:t>
            </a:r>
            <a:r>
              <a:rPr lang="en-US" altLang="zh-CN" sz="2000"/>
              <a:t> 523030910083</a:t>
            </a:r>
            <a:r>
              <a:rPr lang="zh-CN" altLang="en-US" sz="2000"/>
              <a:t>：设计</a:t>
            </a:r>
            <a:r>
              <a:rPr lang="en-US" altLang="zh-CN" sz="2000"/>
              <a:t> GUI </a:t>
            </a:r>
            <a:r>
              <a:rPr lang="zh-CN" altLang="en-US" sz="2000"/>
              <a:t>界面、生成</a:t>
            </a:r>
            <a:r>
              <a:rPr lang="en-US" altLang="zh-CN" sz="2000"/>
              <a:t> exe </a:t>
            </a:r>
            <a:r>
              <a:rPr lang="zh-CN" altLang="en-US" sz="2000"/>
              <a:t>文件</a:t>
            </a:r>
            <a:endParaRPr lang="zh-CN" altLang="en-US" sz="2000"/>
          </a:p>
          <a:p>
            <a:endParaRPr lang="zh-CN" altLang="en-US" sz="2000"/>
          </a:p>
          <a:p>
            <a:r>
              <a:rPr lang="zh-CN" altLang="en-US" sz="2000"/>
              <a:t>吴瀚</a:t>
            </a:r>
            <a:r>
              <a:rPr lang="en-US" altLang="zh-CN" sz="2000"/>
              <a:t> 523030910020</a:t>
            </a:r>
            <a:r>
              <a:rPr lang="zh-CN" altLang="en-US" sz="2000"/>
              <a:t>：神经网络搭建</a:t>
            </a:r>
            <a:endParaRPr lang="zh-CN" altLang="en-US" sz="2000"/>
          </a:p>
          <a:p>
            <a:endParaRPr lang="zh-CN" altLang="en-US" sz="2000"/>
          </a:p>
          <a:p>
            <a:r>
              <a:rPr lang="zh-CN" altLang="en-US" sz="2000"/>
              <a:t>郭佳毅</a:t>
            </a:r>
            <a:r>
              <a:rPr lang="en-US" altLang="zh-CN" sz="2000"/>
              <a:t> 523030910130</a:t>
            </a:r>
            <a:r>
              <a:rPr lang="zh-CN" altLang="en-US" sz="2000"/>
              <a:t>：报告撰写、</a:t>
            </a:r>
            <a:r>
              <a:rPr lang="en-US" altLang="zh-CN" sz="2000"/>
              <a:t>ppt</a:t>
            </a:r>
            <a:r>
              <a:rPr lang="zh-CN" altLang="en-US" sz="2000"/>
              <a:t>制作、讲解视频录制</a:t>
            </a:r>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      01    </a:t>
            </a:r>
            <a:r>
              <a:rPr lang="zh-CN" altLang="en-US"/>
              <a:t>系统实现</a:t>
            </a:r>
            <a:r>
              <a:rPr lang="zh-CN" altLang="en-US"/>
              <a:t>原理</a:t>
            </a:r>
            <a:endParaRPr lang="zh-CN" altLang="en-US"/>
          </a:p>
        </p:txBody>
      </p:sp>
      <p:sp>
        <p:nvSpPr>
          <p:cNvPr id="2" name="灯片编号占位符 1"/>
          <p:cNvSpPr>
            <a:spLocks noGrp="1"/>
          </p:cNvSpPr>
          <p:nvPr>
            <p:ph type="sldNum" sz="quarter" idx="4"/>
          </p:nvPr>
        </p:nvSpPr>
        <p:spPr/>
        <p:txBody>
          <a:bodyPr/>
          <a:p>
            <a:fld id="{548644C6-89F0-466C-949F-E70AD72679A8}"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一、</a:t>
            </a:r>
            <a:r>
              <a:rPr lang="zh-CN" altLang="en-US" dirty="0"/>
              <a:t>系统实现原理</a:t>
            </a:r>
            <a:endParaRPr lang="zh-CN" altLang="en-US" dirty="0"/>
          </a:p>
        </p:txBody>
      </p:sp>
      <p:sp>
        <p:nvSpPr>
          <p:cNvPr id="5" name="文本框 4"/>
          <p:cNvSpPr txBox="1"/>
          <p:nvPr/>
        </p:nvSpPr>
        <p:spPr>
          <a:xfrm>
            <a:off x="836295" y="1198880"/>
            <a:ext cx="9966325" cy="3947795"/>
          </a:xfrm>
          <a:prstGeom prst="rect">
            <a:avLst/>
          </a:prstGeom>
          <a:noFill/>
        </p:spPr>
        <p:txBody>
          <a:bodyPr wrap="square" rtlCol="0">
            <a:noAutofit/>
          </a:bodyPr>
          <a:p>
            <a:r>
              <a:rPr lang="zh-CN" altLang="en-US" sz="2400"/>
              <a:t>总体流程：</a:t>
            </a:r>
            <a:endParaRPr lang="zh-CN" altLang="en-US" sz="2400"/>
          </a:p>
          <a:p>
            <a:endParaRPr lang="zh-CN" altLang="en-US" sz="2400"/>
          </a:p>
          <a:p>
            <a:r>
              <a:rPr lang="en-US" altLang="zh-CN" sz="2400"/>
              <a:t>• Step1: </a:t>
            </a:r>
            <a:r>
              <a:rPr lang="zh-CN" altLang="en-US" sz="2400"/>
              <a:t>利用传统的</a:t>
            </a:r>
            <a:r>
              <a:rPr lang="en-US" altLang="zh-CN" sz="2400"/>
              <a:t> OpenCV </a:t>
            </a:r>
            <a:r>
              <a:rPr lang="zh-CN" altLang="en-US" sz="2400"/>
              <a:t>方法检测车牌并裁剪出来；</a:t>
            </a:r>
            <a:endParaRPr lang="zh-CN" altLang="en-US" sz="2400"/>
          </a:p>
          <a:p>
            <a:endParaRPr lang="zh-CN" altLang="en-US" sz="2400"/>
          </a:p>
          <a:p>
            <a:r>
              <a:rPr lang="en-US" altLang="zh-CN" sz="2400"/>
              <a:t>• Step2: </a:t>
            </a:r>
            <a:r>
              <a:rPr lang="zh-CN" altLang="en-US" sz="2400"/>
              <a:t>将裁减好的车牌二值化，根据横向波峰分布分割字符；</a:t>
            </a:r>
            <a:endParaRPr lang="zh-CN" altLang="en-US" sz="2400"/>
          </a:p>
          <a:p>
            <a:endParaRPr lang="zh-CN" altLang="en-US" sz="2400"/>
          </a:p>
          <a:p>
            <a:r>
              <a:rPr lang="en-US" altLang="zh-CN" sz="2400"/>
              <a:t>• Step3: </a:t>
            </a:r>
            <a:r>
              <a:rPr lang="zh-CN" altLang="en-US" sz="2400"/>
              <a:t>搭建卷积神经网络；</a:t>
            </a:r>
            <a:endParaRPr lang="zh-CN" altLang="en-US" sz="2400"/>
          </a:p>
          <a:p>
            <a:endParaRPr lang="en-US" altLang="zh-CN" sz="2400"/>
          </a:p>
          <a:p>
            <a:r>
              <a:rPr lang="en-US" altLang="zh-CN" sz="2400"/>
              <a:t>• Step4: </a:t>
            </a:r>
            <a:r>
              <a:rPr lang="zh-CN" altLang="en-US" sz="2400"/>
              <a:t>根据用户需求以及内部函数的接口设计</a:t>
            </a:r>
            <a:r>
              <a:rPr lang="en-US" altLang="zh-CN" sz="2400"/>
              <a:t> GUI </a:t>
            </a:r>
            <a:r>
              <a:rPr lang="zh-CN" altLang="en-US" sz="2400"/>
              <a:t>界面；</a:t>
            </a:r>
            <a:endParaRPr lang="zh-CN" altLang="en-US" sz="2400"/>
          </a:p>
          <a:p>
            <a:endParaRPr lang="zh-CN" altLang="en-US" sz="2400"/>
          </a:p>
          <a:p>
            <a:r>
              <a:rPr lang="en-US" altLang="zh-CN" sz="2400"/>
              <a:t>• Step5: </a:t>
            </a:r>
            <a:r>
              <a:rPr lang="zh-CN" altLang="en-US" sz="2400"/>
              <a:t>设计</a:t>
            </a:r>
            <a:r>
              <a:rPr lang="en-US" altLang="zh-CN" sz="2400"/>
              <a:t> LOGO</a:t>
            </a:r>
            <a:r>
              <a:rPr lang="zh-CN" altLang="en-US" sz="2400"/>
              <a:t>，将所有代码封装，统一打包成</a:t>
            </a:r>
            <a:r>
              <a:rPr lang="en-US" altLang="zh-CN" sz="2400"/>
              <a:t> exe </a:t>
            </a:r>
            <a:r>
              <a:rPr lang="zh-CN" altLang="en-US" sz="2400"/>
              <a:t>文件并发行。</a:t>
            </a:r>
            <a:endParaRPr lang="zh-CN" altLang="en-US"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dirty="0">
                <a:sym typeface="+mn-ea"/>
              </a:rPr>
              <a:t>一、系统实现原理</a:t>
            </a:r>
            <a:endParaRPr lang="zh-CN" altLang="en-US"/>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sp>
        <p:nvSpPr>
          <p:cNvPr id="4" name="文本框 3"/>
          <p:cNvSpPr txBox="1"/>
          <p:nvPr/>
        </p:nvSpPr>
        <p:spPr>
          <a:xfrm>
            <a:off x="976630" y="1143000"/>
            <a:ext cx="4064000" cy="521970"/>
          </a:xfrm>
          <a:prstGeom prst="rect">
            <a:avLst/>
          </a:prstGeom>
          <a:noFill/>
        </p:spPr>
        <p:txBody>
          <a:bodyPr wrap="square" rtlCol="0">
            <a:spAutoFit/>
          </a:bodyPr>
          <a:p>
            <a:r>
              <a:rPr lang="en-US" altLang="zh-CN" sz="2800"/>
              <a:t>Step1</a:t>
            </a:r>
            <a:r>
              <a:rPr lang="zh-CN" altLang="en-US" sz="2800"/>
              <a:t>：车牌检测与裁剪</a:t>
            </a:r>
            <a:endParaRPr lang="zh-CN" altLang="en-US" sz="2800"/>
          </a:p>
        </p:txBody>
      </p:sp>
      <p:sp>
        <p:nvSpPr>
          <p:cNvPr id="5" name="文本框 4"/>
          <p:cNvSpPr txBox="1"/>
          <p:nvPr/>
        </p:nvSpPr>
        <p:spPr>
          <a:xfrm>
            <a:off x="1032510" y="2014855"/>
            <a:ext cx="9678035" cy="645160"/>
          </a:xfrm>
          <a:prstGeom prst="rect">
            <a:avLst/>
          </a:prstGeom>
          <a:noFill/>
        </p:spPr>
        <p:txBody>
          <a:bodyPr wrap="square" rtlCol="0">
            <a:spAutoFit/>
          </a:bodyPr>
          <a:p>
            <a:r>
              <a:rPr lang="zh-CN" altLang="en-US"/>
              <a:t>这一部分划分为以下六步实现：图像预处理、边缘检测、轮廓检测并筛选矩形、矫正车牌、确定车牌颜色和</a:t>
            </a:r>
            <a:r>
              <a:rPr lang="zh-CN" altLang="en-US"/>
              <a:t>进一步裁剪边界。</a:t>
            </a:r>
            <a:endParaRPr lang="zh-CN" altLang="en-US"/>
          </a:p>
        </p:txBody>
      </p:sp>
      <p:grpSp>
        <p:nvGrpSpPr>
          <p:cNvPr id="21" name="组合 20"/>
          <p:cNvGrpSpPr/>
          <p:nvPr/>
        </p:nvGrpSpPr>
        <p:grpSpPr>
          <a:xfrm>
            <a:off x="4795520" y="2751455"/>
            <a:ext cx="6017260" cy="3656965"/>
            <a:chOff x="2022" y="4590"/>
            <a:chExt cx="9476" cy="5759"/>
          </a:xfrm>
        </p:grpSpPr>
        <p:grpSp>
          <p:nvGrpSpPr>
            <p:cNvPr id="20" name="组合 19"/>
            <p:cNvGrpSpPr/>
            <p:nvPr/>
          </p:nvGrpSpPr>
          <p:grpSpPr>
            <a:xfrm>
              <a:off x="2022" y="4590"/>
              <a:ext cx="9476" cy="5153"/>
              <a:chOff x="2022" y="4590"/>
              <a:chExt cx="9476" cy="5153"/>
            </a:xfrm>
          </p:grpSpPr>
          <p:pic>
            <p:nvPicPr>
              <p:cNvPr id="8" name="图片 7" descr="屏幕截图 2025-01-14 235034"/>
              <p:cNvPicPr>
                <a:picLocks noChangeAspect="1"/>
              </p:cNvPicPr>
              <p:nvPr/>
            </p:nvPicPr>
            <p:blipFill>
              <a:blip r:embed="rId1"/>
              <a:stretch>
                <a:fillRect/>
              </a:stretch>
            </p:blipFill>
            <p:spPr>
              <a:xfrm>
                <a:off x="6928" y="7671"/>
                <a:ext cx="3302" cy="2073"/>
              </a:xfrm>
              <a:prstGeom prst="rect">
                <a:avLst/>
              </a:prstGeom>
            </p:spPr>
          </p:pic>
          <p:pic>
            <p:nvPicPr>
              <p:cNvPr id="9" name="图片 8" descr="屏幕截图 2025-01-14 235013"/>
              <p:cNvPicPr>
                <a:picLocks noChangeAspect="1"/>
              </p:cNvPicPr>
              <p:nvPr/>
            </p:nvPicPr>
            <p:blipFill>
              <a:blip r:embed="rId2"/>
              <a:stretch>
                <a:fillRect/>
              </a:stretch>
            </p:blipFill>
            <p:spPr>
              <a:xfrm>
                <a:off x="2022" y="4592"/>
                <a:ext cx="3299" cy="2132"/>
              </a:xfrm>
              <a:prstGeom prst="rect">
                <a:avLst/>
              </a:prstGeom>
            </p:spPr>
          </p:pic>
          <p:pic>
            <p:nvPicPr>
              <p:cNvPr id="10" name="图片 9" descr="屏幕截图 2025-01-14 235027"/>
              <p:cNvPicPr>
                <a:picLocks noChangeAspect="1"/>
              </p:cNvPicPr>
              <p:nvPr/>
            </p:nvPicPr>
            <p:blipFill>
              <a:blip r:embed="rId3"/>
              <a:stretch>
                <a:fillRect/>
              </a:stretch>
            </p:blipFill>
            <p:spPr>
              <a:xfrm>
                <a:off x="6880" y="4590"/>
                <a:ext cx="3350" cy="2134"/>
              </a:xfrm>
              <a:prstGeom prst="rect">
                <a:avLst/>
              </a:prstGeom>
            </p:spPr>
          </p:pic>
          <p:pic>
            <p:nvPicPr>
              <p:cNvPr id="11" name="图片 10" descr="屏幕截图 2025-01-14 235440"/>
              <p:cNvPicPr>
                <a:picLocks noChangeAspect="1"/>
              </p:cNvPicPr>
              <p:nvPr/>
            </p:nvPicPr>
            <p:blipFill>
              <a:blip r:embed="rId4"/>
              <a:stretch>
                <a:fillRect/>
              </a:stretch>
            </p:blipFill>
            <p:spPr>
              <a:xfrm>
                <a:off x="2100" y="7671"/>
                <a:ext cx="3287" cy="2072"/>
              </a:xfrm>
              <a:prstGeom prst="rect">
                <a:avLst/>
              </a:prstGeom>
            </p:spPr>
          </p:pic>
          <p:sp>
            <p:nvSpPr>
              <p:cNvPr id="13" name="右弧形箭头 12"/>
              <p:cNvSpPr/>
              <p:nvPr/>
            </p:nvSpPr>
            <p:spPr>
              <a:xfrm>
                <a:off x="10514" y="6162"/>
                <a:ext cx="984" cy="1763"/>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4" name="右箭头 13"/>
              <p:cNvSpPr/>
              <p:nvPr/>
            </p:nvSpPr>
            <p:spPr>
              <a:xfrm>
                <a:off x="5452" y="5461"/>
                <a:ext cx="1324" cy="662"/>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左箭头 14"/>
              <p:cNvSpPr/>
              <p:nvPr/>
            </p:nvSpPr>
            <p:spPr>
              <a:xfrm>
                <a:off x="5452" y="8480"/>
                <a:ext cx="1275" cy="64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3117" y="6773"/>
                <a:ext cx="1017" cy="542"/>
              </a:xfrm>
              <a:prstGeom prst="rect">
                <a:avLst/>
              </a:prstGeom>
              <a:noFill/>
            </p:spPr>
            <p:txBody>
              <a:bodyPr wrap="square" rtlCol="0">
                <a:noAutofit/>
              </a:bodyPr>
              <a:p>
                <a:r>
                  <a:rPr lang="zh-CN" altLang="en-US" sz="1600"/>
                  <a:t>原图</a:t>
                </a:r>
                <a:endParaRPr lang="zh-CN" altLang="en-US" sz="1600"/>
              </a:p>
            </p:txBody>
          </p:sp>
          <p:sp>
            <p:nvSpPr>
              <p:cNvPr id="17" name="文本框 16"/>
              <p:cNvSpPr txBox="1"/>
              <p:nvPr/>
            </p:nvSpPr>
            <p:spPr>
              <a:xfrm>
                <a:off x="7750" y="6773"/>
                <a:ext cx="1610" cy="531"/>
              </a:xfrm>
              <a:prstGeom prst="rect">
                <a:avLst/>
              </a:prstGeom>
              <a:noFill/>
            </p:spPr>
            <p:txBody>
              <a:bodyPr wrap="square" rtlCol="0">
                <a:spAutoFit/>
              </a:bodyPr>
              <a:p>
                <a:r>
                  <a:rPr lang="zh-CN" altLang="en-US" sz="1600"/>
                  <a:t>预处理后</a:t>
                </a:r>
                <a:endParaRPr lang="zh-CN" altLang="en-US" sz="1600"/>
              </a:p>
            </p:txBody>
          </p:sp>
        </p:grpSp>
        <p:sp>
          <p:nvSpPr>
            <p:cNvPr id="18" name="文本框 17"/>
            <p:cNvSpPr txBox="1"/>
            <p:nvPr/>
          </p:nvSpPr>
          <p:spPr>
            <a:xfrm>
              <a:off x="7672" y="9819"/>
              <a:ext cx="1688" cy="531"/>
            </a:xfrm>
            <a:prstGeom prst="rect">
              <a:avLst/>
            </a:prstGeom>
            <a:noFill/>
          </p:spPr>
          <p:txBody>
            <a:bodyPr wrap="square" rtlCol="0">
              <a:spAutoFit/>
            </a:bodyPr>
            <a:p>
              <a:r>
                <a:rPr lang="zh-CN" altLang="en-US" sz="1600"/>
                <a:t>边缘检测</a:t>
              </a:r>
              <a:endParaRPr lang="zh-CN" altLang="en-US" sz="1600"/>
            </a:p>
          </p:txBody>
        </p:sp>
        <p:sp>
          <p:nvSpPr>
            <p:cNvPr id="19" name="文本框 18"/>
            <p:cNvSpPr txBox="1"/>
            <p:nvPr/>
          </p:nvSpPr>
          <p:spPr>
            <a:xfrm>
              <a:off x="2153" y="9819"/>
              <a:ext cx="3168" cy="531"/>
            </a:xfrm>
            <a:prstGeom prst="rect">
              <a:avLst/>
            </a:prstGeom>
            <a:noFill/>
          </p:spPr>
          <p:txBody>
            <a:bodyPr wrap="square" rtlCol="0">
              <a:spAutoFit/>
            </a:bodyPr>
            <a:p>
              <a:r>
                <a:rPr lang="zh-CN" altLang="en-US" sz="1600"/>
                <a:t>筛选后的矩形区域</a:t>
              </a:r>
              <a:endParaRPr lang="zh-CN" altLang="en-US" sz="1600"/>
            </a:p>
          </p:txBody>
        </p:sp>
      </p:grpSp>
      <p:sp>
        <p:nvSpPr>
          <p:cNvPr id="23" name="圆角右箭头 22"/>
          <p:cNvSpPr/>
          <p:nvPr/>
        </p:nvSpPr>
        <p:spPr>
          <a:xfrm rot="13380000">
            <a:off x="2500630" y="4689475"/>
            <a:ext cx="2164715" cy="106870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24" name="图片 23" descr="屏幕截图 2025-01-15 000353"/>
          <p:cNvPicPr>
            <a:picLocks noChangeAspect="1"/>
          </p:cNvPicPr>
          <p:nvPr/>
        </p:nvPicPr>
        <p:blipFill>
          <a:blip r:embed="rId5"/>
          <a:stretch>
            <a:fillRect/>
          </a:stretch>
        </p:blipFill>
        <p:spPr>
          <a:xfrm>
            <a:off x="370840" y="3644265"/>
            <a:ext cx="3232785" cy="709930"/>
          </a:xfrm>
          <a:prstGeom prst="rect">
            <a:avLst/>
          </a:prstGeom>
        </p:spPr>
      </p:pic>
      <p:sp>
        <p:nvSpPr>
          <p:cNvPr id="25" name="文本框 24"/>
          <p:cNvSpPr txBox="1"/>
          <p:nvPr/>
        </p:nvSpPr>
        <p:spPr>
          <a:xfrm rot="2580000">
            <a:off x="1505585" y="5460365"/>
            <a:ext cx="2848610" cy="337185"/>
          </a:xfrm>
          <a:prstGeom prst="rect">
            <a:avLst/>
          </a:prstGeom>
          <a:noFill/>
        </p:spPr>
        <p:txBody>
          <a:bodyPr wrap="square" rtlCol="0">
            <a:spAutoFit/>
          </a:bodyPr>
          <a:p>
            <a:r>
              <a:rPr lang="zh-CN" altLang="en-US" sz="1600"/>
              <a:t>矫正车牌、</a:t>
            </a:r>
            <a:r>
              <a:rPr lang="zh-CN" altLang="en-US" sz="1600">
                <a:sym typeface="+mn-ea"/>
              </a:rPr>
              <a:t>确定车牌颜色</a:t>
            </a:r>
            <a:endParaRPr lang="zh-CN" altLang="en-US" sz="1600"/>
          </a:p>
        </p:txBody>
      </p:sp>
      <p:sp>
        <p:nvSpPr>
          <p:cNvPr id="26" name="文本框 25"/>
          <p:cNvSpPr txBox="1"/>
          <p:nvPr/>
        </p:nvSpPr>
        <p:spPr>
          <a:xfrm rot="2580000">
            <a:off x="2887980" y="4809490"/>
            <a:ext cx="1684655" cy="336550"/>
          </a:xfrm>
          <a:prstGeom prst="rect">
            <a:avLst/>
          </a:prstGeom>
          <a:noFill/>
        </p:spPr>
        <p:txBody>
          <a:bodyPr wrap="square" rtlCol="0">
            <a:noAutofit/>
          </a:bodyPr>
          <a:p>
            <a:r>
              <a:rPr lang="zh-CN" altLang="en-US" sz="1600">
                <a:sym typeface="+mn-ea"/>
              </a:rPr>
              <a:t>进一步裁剪边界</a:t>
            </a:r>
            <a:endParaRPr lang="zh-CN" altLang="en-US" sz="1600"/>
          </a:p>
          <a:p>
            <a:endParaRPr lang="zh-CN" altLang="en-US"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dirty="0">
                <a:sym typeface="+mn-ea"/>
              </a:rPr>
              <a:t>一、系统实现原理</a:t>
            </a:r>
            <a:endParaRPr lang="zh-CN" altLang="en-US"/>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sp>
        <p:nvSpPr>
          <p:cNvPr id="4" name="文本框 3"/>
          <p:cNvSpPr txBox="1"/>
          <p:nvPr/>
        </p:nvSpPr>
        <p:spPr>
          <a:xfrm>
            <a:off x="976630" y="1143000"/>
            <a:ext cx="4064000" cy="521970"/>
          </a:xfrm>
          <a:prstGeom prst="rect">
            <a:avLst/>
          </a:prstGeom>
          <a:noFill/>
        </p:spPr>
        <p:txBody>
          <a:bodyPr wrap="square" rtlCol="0">
            <a:spAutoFit/>
          </a:bodyPr>
          <a:p>
            <a:r>
              <a:rPr lang="en-US" altLang="zh-CN" sz="2800"/>
              <a:t>Step2</a:t>
            </a:r>
            <a:r>
              <a:rPr lang="zh-CN" altLang="en-US" sz="2800"/>
              <a:t>：车牌</a:t>
            </a:r>
            <a:r>
              <a:rPr lang="zh-CN" altLang="en-US" sz="2800"/>
              <a:t>字符分割</a:t>
            </a:r>
            <a:endParaRPr lang="zh-CN" altLang="en-US" sz="2800"/>
          </a:p>
        </p:txBody>
      </p:sp>
      <p:sp>
        <p:nvSpPr>
          <p:cNvPr id="5" name="文本框 4"/>
          <p:cNvSpPr txBox="1"/>
          <p:nvPr/>
        </p:nvSpPr>
        <p:spPr>
          <a:xfrm>
            <a:off x="1100455" y="2026920"/>
            <a:ext cx="9737725" cy="645160"/>
          </a:xfrm>
          <a:prstGeom prst="rect">
            <a:avLst/>
          </a:prstGeom>
          <a:noFill/>
        </p:spPr>
        <p:txBody>
          <a:bodyPr wrap="square" rtlCol="0">
            <a:spAutoFit/>
          </a:bodyPr>
          <a:p>
            <a:r>
              <a:rPr lang="zh-CN" altLang="en-US">
                <a:sym typeface="+mn-ea"/>
              </a:rPr>
              <a:t>这一部分划分为以下六步实现：图像预处理、寻找字符位置、裁去多余的竖直白线、根据字符位置分割车牌、去除车牌上的小圆点和</a:t>
            </a:r>
            <a:r>
              <a:rPr lang="zh-CN" altLang="en-US">
                <a:sym typeface="+mn-ea"/>
              </a:rPr>
              <a:t>分割字符。</a:t>
            </a:r>
            <a:endParaRPr lang="zh-CN" altLang="en-US"/>
          </a:p>
        </p:txBody>
      </p:sp>
      <p:pic>
        <p:nvPicPr>
          <p:cNvPr id="24" name="图片 23" descr="屏幕截图 2025-01-15 000353"/>
          <p:cNvPicPr>
            <a:picLocks noChangeAspect="1"/>
          </p:cNvPicPr>
          <p:nvPr/>
        </p:nvPicPr>
        <p:blipFill>
          <a:blip r:embed="rId1"/>
          <a:stretch>
            <a:fillRect/>
          </a:stretch>
        </p:blipFill>
        <p:spPr>
          <a:xfrm>
            <a:off x="1497330" y="3183890"/>
            <a:ext cx="3232785" cy="709930"/>
          </a:xfrm>
          <a:prstGeom prst="rect">
            <a:avLst/>
          </a:prstGeom>
        </p:spPr>
      </p:pic>
      <p:pic>
        <p:nvPicPr>
          <p:cNvPr id="6" name="图片 5" descr="屏幕截图 2025-01-15 001140"/>
          <p:cNvPicPr>
            <a:picLocks noChangeAspect="1"/>
          </p:cNvPicPr>
          <p:nvPr/>
        </p:nvPicPr>
        <p:blipFill>
          <a:blip r:embed="rId2"/>
          <a:stretch>
            <a:fillRect/>
          </a:stretch>
        </p:blipFill>
        <p:spPr>
          <a:xfrm>
            <a:off x="6691630" y="3183890"/>
            <a:ext cx="3151505" cy="702310"/>
          </a:xfrm>
          <a:prstGeom prst="rect">
            <a:avLst/>
          </a:prstGeom>
        </p:spPr>
      </p:pic>
      <p:pic>
        <p:nvPicPr>
          <p:cNvPr id="7" name="图片 6" descr="屏幕截图 2025-01-15 001219"/>
          <p:cNvPicPr>
            <a:picLocks noChangeAspect="1"/>
          </p:cNvPicPr>
          <p:nvPr/>
        </p:nvPicPr>
        <p:blipFill>
          <a:blip r:embed="rId3"/>
          <a:stretch>
            <a:fillRect/>
          </a:stretch>
        </p:blipFill>
        <p:spPr>
          <a:xfrm>
            <a:off x="3418205" y="4911090"/>
            <a:ext cx="4980305" cy="802640"/>
          </a:xfrm>
          <a:prstGeom prst="rect">
            <a:avLst/>
          </a:prstGeom>
        </p:spPr>
      </p:pic>
      <p:sp>
        <p:nvSpPr>
          <p:cNvPr id="8" name="右箭头 7"/>
          <p:cNvSpPr/>
          <p:nvPr/>
        </p:nvSpPr>
        <p:spPr>
          <a:xfrm>
            <a:off x="5021580" y="3268980"/>
            <a:ext cx="1378585" cy="532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环形箭头 8"/>
          <p:cNvSpPr/>
          <p:nvPr/>
        </p:nvSpPr>
        <p:spPr>
          <a:xfrm rot="6540000">
            <a:off x="8194040" y="3520440"/>
            <a:ext cx="1774825" cy="2399665"/>
          </a:xfrm>
          <a:prstGeom prst="circular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0" name="文本框 9"/>
          <p:cNvSpPr txBox="1"/>
          <p:nvPr/>
        </p:nvSpPr>
        <p:spPr>
          <a:xfrm>
            <a:off x="2203450" y="3975100"/>
            <a:ext cx="1609725" cy="379730"/>
          </a:xfrm>
          <a:prstGeom prst="rect">
            <a:avLst/>
          </a:prstGeom>
          <a:noFill/>
        </p:spPr>
        <p:txBody>
          <a:bodyPr wrap="square" rtlCol="0">
            <a:noAutofit/>
          </a:bodyPr>
          <a:p>
            <a:r>
              <a:rPr lang="zh-CN" altLang="en-US"/>
              <a:t>裁剪后的</a:t>
            </a:r>
            <a:r>
              <a:rPr lang="zh-CN" altLang="en-US"/>
              <a:t>车牌</a:t>
            </a:r>
            <a:endParaRPr lang="zh-CN" altLang="en-US"/>
          </a:p>
        </p:txBody>
      </p:sp>
      <p:sp>
        <p:nvSpPr>
          <p:cNvPr id="11" name="文本框 10"/>
          <p:cNvSpPr txBox="1"/>
          <p:nvPr/>
        </p:nvSpPr>
        <p:spPr>
          <a:xfrm>
            <a:off x="7369175" y="3987165"/>
            <a:ext cx="1795780" cy="368300"/>
          </a:xfrm>
          <a:prstGeom prst="rect">
            <a:avLst/>
          </a:prstGeom>
          <a:noFill/>
        </p:spPr>
        <p:txBody>
          <a:bodyPr wrap="square" rtlCol="0">
            <a:spAutoFit/>
          </a:bodyPr>
          <a:p>
            <a:r>
              <a:rPr lang="zh-CN" altLang="en-US"/>
              <a:t>二值化后的</a:t>
            </a:r>
            <a:r>
              <a:rPr lang="zh-CN" altLang="en-US"/>
              <a:t>车牌</a:t>
            </a:r>
            <a:endParaRPr lang="zh-CN" altLang="en-US"/>
          </a:p>
        </p:txBody>
      </p:sp>
      <p:sp>
        <p:nvSpPr>
          <p:cNvPr id="12" name="文本框 11"/>
          <p:cNvSpPr txBox="1"/>
          <p:nvPr/>
        </p:nvSpPr>
        <p:spPr>
          <a:xfrm>
            <a:off x="5137785" y="5897880"/>
            <a:ext cx="1146175" cy="368300"/>
          </a:xfrm>
          <a:prstGeom prst="rect">
            <a:avLst/>
          </a:prstGeom>
          <a:noFill/>
        </p:spPr>
        <p:txBody>
          <a:bodyPr wrap="square" rtlCol="0">
            <a:spAutoFit/>
          </a:bodyPr>
          <a:p>
            <a:r>
              <a:rPr lang="zh-CN" altLang="en-US"/>
              <a:t>最终</a:t>
            </a:r>
            <a:r>
              <a:rPr lang="zh-CN" altLang="en-US"/>
              <a:t>结果</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dirty="0">
                <a:sym typeface="+mn-ea"/>
              </a:rPr>
              <a:t>一、系统实现原理</a:t>
            </a:r>
            <a:endParaRPr lang="zh-CN" altLang="en-US"/>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sp>
        <p:nvSpPr>
          <p:cNvPr id="4" name="文本框 3"/>
          <p:cNvSpPr txBox="1"/>
          <p:nvPr/>
        </p:nvSpPr>
        <p:spPr>
          <a:xfrm>
            <a:off x="976630" y="1143000"/>
            <a:ext cx="5737860" cy="521970"/>
          </a:xfrm>
          <a:prstGeom prst="rect">
            <a:avLst/>
          </a:prstGeom>
          <a:noFill/>
        </p:spPr>
        <p:txBody>
          <a:bodyPr wrap="square" rtlCol="0">
            <a:spAutoFit/>
          </a:bodyPr>
          <a:p>
            <a:r>
              <a:rPr lang="en-US" altLang="zh-CN" sz="2800"/>
              <a:t>Step3</a:t>
            </a:r>
            <a:r>
              <a:rPr lang="zh-CN" altLang="en-US" sz="2800"/>
              <a:t>：字符匹配（</a:t>
            </a:r>
            <a:r>
              <a:rPr lang="en-US" altLang="zh-CN" sz="2800"/>
              <a:t>LPRNet</a:t>
            </a:r>
            <a:r>
              <a:rPr lang="zh-CN" altLang="en-US" sz="2800">
                <a:sym typeface="+mn-ea"/>
              </a:rPr>
              <a:t>模型</a:t>
            </a:r>
            <a:r>
              <a:rPr lang="zh-CN" altLang="en-US" sz="2800"/>
              <a:t>）</a:t>
            </a:r>
            <a:endParaRPr lang="zh-CN" altLang="en-US" sz="2800"/>
          </a:p>
        </p:txBody>
      </p:sp>
      <p:sp>
        <p:nvSpPr>
          <p:cNvPr id="5" name="文本框 4"/>
          <p:cNvSpPr txBox="1"/>
          <p:nvPr/>
        </p:nvSpPr>
        <p:spPr>
          <a:xfrm>
            <a:off x="1075055" y="1755775"/>
            <a:ext cx="9935845" cy="1753235"/>
          </a:xfrm>
          <a:prstGeom prst="rect">
            <a:avLst/>
          </a:prstGeom>
          <a:noFill/>
        </p:spPr>
        <p:txBody>
          <a:bodyPr wrap="square" rtlCol="0">
            <a:spAutoFit/>
          </a:bodyPr>
          <a:p>
            <a:r>
              <a:rPr lang="zh-CN" altLang="en-US"/>
              <a:t>该部分在车牌裁剪、字符分割模块的基础上，采用端到端（</a:t>
            </a:r>
            <a:r>
              <a:rPr lang="en-US" altLang="zh-CN"/>
              <a:t>End-to-End</a:t>
            </a:r>
            <a:r>
              <a:rPr lang="zh-CN" altLang="en-US"/>
              <a:t>）模型，将</a:t>
            </a:r>
            <a:endParaRPr lang="zh-CN" altLang="en-US"/>
          </a:p>
          <a:p>
            <a:r>
              <a:rPr lang="zh-CN" altLang="en-US"/>
              <a:t>车牌裁剪、字符分割、字符匹配这三个步骤合并为一个整体，即模型直接接受输入图像</a:t>
            </a:r>
            <a:endParaRPr lang="zh-CN" altLang="en-US"/>
          </a:p>
          <a:p>
            <a:r>
              <a:rPr lang="zh-CN" altLang="en-US"/>
              <a:t>并直接输出识别结果，无需进行显式的字符分割过程。</a:t>
            </a:r>
            <a:endParaRPr lang="zh-CN" altLang="en-US"/>
          </a:p>
          <a:p>
            <a:endParaRPr lang="zh-CN" altLang="en-US"/>
          </a:p>
          <a:p>
            <a:r>
              <a:rPr lang="zh-CN" altLang="en-US"/>
              <a:t>换言之，模型在训练过程中已经学会了如何从整张车牌图像中提取并识别字符，大</a:t>
            </a:r>
            <a:endParaRPr lang="zh-CN" altLang="en-US"/>
          </a:p>
          <a:p>
            <a:r>
              <a:rPr lang="zh-CN" altLang="en-US"/>
              <a:t>大简化处理流程，提高效率。模型搭建的部分代码</a:t>
            </a:r>
            <a:r>
              <a:rPr lang="zh-CN" altLang="en-US"/>
              <a:t>如下：</a:t>
            </a:r>
            <a:endParaRPr lang="zh-CN" altLang="en-US"/>
          </a:p>
        </p:txBody>
      </p:sp>
      <p:pic>
        <p:nvPicPr>
          <p:cNvPr id="8" name="图片 7" descr="屏幕截图 2025-01-15 105831"/>
          <p:cNvPicPr>
            <a:picLocks noChangeAspect="1"/>
          </p:cNvPicPr>
          <p:nvPr/>
        </p:nvPicPr>
        <p:blipFill>
          <a:blip r:embed="rId1"/>
          <a:stretch>
            <a:fillRect/>
          </a:stretch>
        </p:blipFill>
        <p:spPr>
          <a:xfrm>
            <a:off x="976630" y="3642995"/>
            <a:ext cx="4134485" cy="2677795"/>
          </a:xfrm>
          <a:prstGeom prst="rect">
            <a:avLst/>
          </a:prstGeom>
        </p:spPr>
      </p:pic>
      <p:pic>
        <p:nvPicPr>
          <p:cNvPr id="9" name="图片 8" descr="屏幕截图 2025-01-15 105842"/>
          <p:cNvPicPr>
            <a:picLocks noChangeAspect="1"/>
          </p:cNvPicPr>
          <p:nvPr/>
        </p:nvPicPr>
        <p:blipFill>
          <a:blip r:embed="rId2"/>
          <a:stretch>
            <a:fillRect/>
          </a:stretch>
        </p:blipFill>
        <p:spPr>
          <a:xfrm>
            <a:off x="5310505" y="3642995"/>
            <a:ext cx="5457825" cy="21170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       02   </a:t>
            </a:r>
            <a:r>
              <a:rPr lang="zh-CN" altLang="en-US"/>
              <a:t>系统运行</a:t>
            </a:r>
            <a:r>
              <a:rPr lang="zh-CN" altLang="en-US"/>
              <a:t>逻辑</a:t>
            </a:r>
            <a:endParaRPr lang="zh-CN" altLang="en-US"/>
          </a:p>
        </p:txBody>
      </p:sp>
      <p:sp>
        <p:nvSpPr>
          <p:cNvPr id="2" name="灯片编号占位符 1"/>
          <p:cNvSpPr>
            <a:spLocks noGrp="1"/>
          </p:cNvSpPr>
          <p:nvPr>
            <p:ph type="sldNum" sz="quarter" idx="4"/>
          </p:nvPr>
        </p:nvSpPr>
        <p:spPr/>
        <p:txBody>
          <a:bodyPr/>
          <a:p>
            <a:fld id="{548644C6-89F0-466C-949F-E70AD72679A8}"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KSO_WM_DIAGRAM_VIRTUALLY_FRAME" val="{&quot;height&quot;:311.8,&quot;left&quot;:323.15,&quot;top&quot;:124.95,&quot;width&quot;:609.25}"/>
</p:tagLst>
</file>

<file path=ppt/tags/tag10.xml><?xml version="1.0" encoding="utf-8"?>
<p:tagLst xmlns:p="http://schemas.openxmlformats.org/presentationml/2006/main">
  <p:tag name="KSO_WM_DIAGRAM_VIRTUALLY_FRAME" val="{&quot;height&quot;:311.8,&quot;left&quot;:323.15,&quot;top&quot;:124.95,&quot;width&quot;:609.25}"/>
</p:tagLst>
</file>

<file path=ppt/tags/tag11.xml><?xml version="1.0" encoding="utf-8"?>
<p:tagLst xmlns:p="http://schemas.openxmlformats.org/presentationml/2006/main">
  <p:tag name="KSO_WM_DIAGRAM_VIRTUALLY_FRAME" val="{&quot;height&quot;:311.8,&quot;left&quot;:323.15,&quot;top&quot;:124.95,&quot;width&quot;:609.25}"/>
</p:tagLst>
</file>

<file path=ppt/tags/tag12.xml><?xml version="1.0" encoding="utf-8"?>
<p:tagLst xmlns:p="http://schemas.openxmlformats.org/presentationml/2006/main">
  <p:tag name="KSO_WM_DIAGRAM_VIRTUALLY_FRAME" val="{&quot;height&quot;:311.8,&quot;left&quot;:323.15,&quot;top&quot;:124.95,&quot;width&quot;:609.25}"/>
</p:tagLst>
</file>

<file path=ppt/tags/tag13.xml><?xml version="1.0" encoding="utf-8"?>
<p:tagLst xmlns:p="http://schemas.openxmlformats.org/presentationml/2006/main">
  <p:tag name="KSO_WM_DIAGRAM_VIRTUALLY_FRAME" val="{&quot;height&quot;:311.8,&quot;left&quot;:323.15,&quot;top&quot;:124.95,&quot;width&quot;:609.25}"/>
</p:tagLst>
</file>

<file path=ppt/tags/tag17.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Y2Q1MjExODgxNTc1Y2VkMGFlZGVjNzM0OWY4ZjFjYzcifQ=="/>
</p:tagLst>
</file>

<file path=ppt/tags/tag2.xml><?xml version="1.0" encoding="utf-8"?>
<p:tagLst xmlns:p="http://schemas.openxmlformats.org/presentationml/2006/main">
  <p:tag name="KSO_WM_DIAGRAM_VIRTUALLY_FRAME" val="{&quot;height&quot;:311.8,&quot;left&quot;:323.15,&quot;top&quot;:124.95,&quot;width&quot;:609.25}"/>
</p:tagLst>
</file>

<file path=ppt/tags/tag3.xml><?xml version="1.0" encoding="utf-8"?>
<p:tagLst xmlns:p="http://schemas.openxmlformats.org/presentationml/2006/main">
  <p:tag name="KSO_WM_DIAGRAM_VIRTUALLY_FRAME" val="{&quot;height&quot;:311.8,&quot;left&quot;:323.15,&quot;top&quot;:124.95,&quot;width&quot;:609.25}"/>
</p:tagLst>
</file>

<file path=ppt/tags/tag4.xml><?xml version="1.0" encoding="utf-8"?>
<p:tagLst xmlns:p="http://schemas.openxmlformats.org/presentationml/2006/main">
  <p:tag name="KSO_WM_DIAGRAM_VIRTUALLY_FRAME" val="{&quot;height&quot;:311.8,&quot;left&quot;:323.15,&quot;top&quot;:124.95,&quot;width&quot;:609.25}"/>
</p:tagLst>
</file>

<file path=ppt/tags/tag5.xml><?xml version="1.0" encoding="utf-8"?>
<p:tagLst xmlns:p="http://schemas.openxmlformats.org/presentationml/2006/main">
  <p:tag name="KSO_WM_DIAGRAM_VIRTUALLY_FRAME" val="{&quot;height&quot;:311.8,&quot;left&quot;:323.15,&quot;top&quot;:124.95,&quot;width&quot;:609.25}"/>
</p:tagLst>
</file>

<file path=ppt/tags/tag6.xml><?xml version="1.0" encoding="utf-8"?>
<p:tagLst xmlns:p="http://schemas.openxmlformats.org/presentationml/2006/main">
  <p:tag name="KSO_WM_DIAGRAM_VIRTUALLY_FRAME" val="{&quot;height&quot;:311.8,&quot;left&quot;:323.15,&quot;top&quot;:124.95,&quot;width&quot;:609.25}"/>
</p:tagLst>
</file>

<file path=ppt/tags/tag7.xml><?xml version="1.0" encoding="utf-8"?>
<p:tagLst xmlns:p="http://schemas.openxmlformats.org/presentationml/2006/main">
  <p:tag name="KSO_WM_DIAGRAM_VIRTUALLY_FRAME" val="{&quot;height&quot;:311.8,&quot;left&quot;:323.15,&quot;top&quot;:124.95,&quot;width&quot;:609.25}"/>
</p:tagLst>
</file>

<file path=ppt/tags/tag8.xml><?xml version="1.0" encoding="utf-8"?>
<p:tagLst xmlns:p="http://schemas.openxmlformats.org/presentationml/2006/main">
  <p:tag name="KSO_WM_DIAGRAM_VIRTUALLY_FRAME" val="{&quot;height&quot;:311.8,&quot;left&quot;:323.15,&quot;top&quot;:124.95,&quot;width&quot;:609.25}"/>
</p:tagLst>
</file>

<file path=ppt/tags/tag9.xml><?xml version="1.0" encoding="utf-8"?>
<p:tagLst xmlns:p="http://schemas.openxmlformats.org/presentationml/2006/main">
  <p:tag name="KSO_WM_DIAGRAM_VIRTUALLY_FRAME" val="{&quot;height&quot;:311.8,&quot;left&quot;:323.15,&quot;top&quot;:124.95,&quot;width&quot;:609.25}"/>
</p:tagLst>
</file>

<file path=ppt/theme/theme1.xml><?xml version="1.0" encoding="utf-8"?>
<a:theme xmlns:a="http://schemas.openxmlformats.org/drawingml/2006/main" name="赤霞朱主题​​">
  <a:themeElements>
    <a:clrScheme name="自定义 2">
      <a:dk1>
        <a:srgbClr val="262626"/>
      </a:dk1>
      <a:lt1>
        <a:srgbClr val="FFFFFF"/>
      </a:lt1>
      <a:dk2>
        <a:srgbClr val="3F3F3F"/>
      </a:dk2>
      <a:lt2>
        <a:srgbClr val="DBDBDB"/>
      </a:lt2>
      <a:accent1>
        <a:srgbClr val="C00000"/>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档" ma:contentTypeID="0x010100F132FFE39DE6914D8060622E9EB1DDB9" ma:contentTypeVersion="11" ma:contentTypeDescription="新建文档。" ma:contentTypeScope="" ma:versionID="82c6342c394012f716ece9d9d4d44006">
  <xsd:schema xmlns:xsd="http://www.w3.org/2001/XMLSchema" xmlns:xs="http://www.w3.org/2001/XMLSchema" xmlns:p="http://schemas.microsoft.com/office/2006/metadata/properties" xmlns:ns3="4428d77a-b916-4e12-ba20-6bc90861a58b" targetNamespace="http://schemas.microsoft.com/office/2006/metadata/properties" ma:root="true" ma:fieldsID="9705dbf4e0c9752c7703b70798e532c6" ns3:_="">
    <xsd:import namespace="4428d77a-b916-4e12-ba20-6bc90861a58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28d77a-b916-4e12-ba20-6bc90861a5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ServiceLocation" ma:index="17" nillable="true" ma:displayName="Location" ma:description="" ma:indexed="true"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4.xml><?xml version="1.0" encoding="utf-8"?>
<ds:datastoreItem xmlns:ds="http://schemas.openxmlformats.org/officeDocument/2006/customXml" ds:itemID="{7E337799-1F92-4E13-865A-FEA3452DECFF}">
  <ds:schemaRefs/>
</ds:datastoreItem>
</file>

<file path=customXml/itemProps15.xml><?xml version="1.0" encoding="utf-8"?>
<ds:datastoreItem xmlns:ds="http://schemas.openxmlformats.org/officeDocument/2006/customXml" ds:itemID="{3AEFE018-4EBC-4A94-8288-7850A4CEF26F}">
  <ds:schemaRefs/>
</ds:datastoreItem>
</file>

<file path=customXml/itemProps16.xml><?xml version="1.0" encoding="utf-8"?>
<ds:datastoreItem xmlns:ds="http://schemas.openxmlformats.org/officeDocument/2006/customXml" ds:itemID="{892D8690-5CC9-42CC-B8A3-704C1695E130}">
  <ds:schemaRefs/>
</ds:datastoreItem>
</file>

<file path=docProps/app.xml><?xml version="1.0" encoding="utf-8"?>
<Properties xmlns="http://schemas.openxmlformats.org/officeDocument/2006/extended-properties" xmlns:vt="http://schemas.openxmlformats.org/officeDocument/2006/docPropsVTypes">
  <TotalTime>0</TotalTime>
  <Words>1087</Words>
  <Application>WPS 演示</Application>
  <PresentationFormat>宽屏</PresentationFormat>
  <Paragraphs>141</Paragraphs>
  <Slides>14</Slides>
  <Notes>13</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宋体</vt:lpstr>
      <vt:lpstr>Wingdings</vt:lpstr>
      <vt:lpstr>微软雅黑</vt:lpstr>
      <vt:lpstr>Book Antiqua</vt:lpstr>
      <vt:lpstr>黑体</vt:lpstr>
      <vt:lpstr>Arial Unicode MS</vt:lpstr>
      <vt:lpstr>等线</vt:lpstr>
      <vt:lpstr>赤霞朱主题​​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2023模板</cp:keywords>
  <cp:lastModifiedBy>郭佳毅</cp:lastModifiedBy>
  <cp:revision>524</cp:revision>
  <dcterms:created xsi:type="dcterms:W3CDTF">2019-01-23T14:14:00Z</dcterms:created>
  <dcterms:modified xsi:type="dcterms:W3CDTF">2025-01-15T03:56:16Z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0x010100F132FFE39DE6914D8060622E9EB1DDB9</vt:lpwstr>
  </property>
  <property fmtid="{D5CDD505-2E9C-101B-9397-08002B2CF9AE}" pid="12" name="ICV">
    <vt:lpwstr>B8E5FEDF776E4FEB8FB32A921E51A5CB_13</vt:lpwstr>
  </property>
  <property fmtid="{D5CDD505-2E9C-101B-9397-08002B2CF9AE}" pid="13" name="KSOProductBuildVer">
    <vt:lpwstr>2052-12.1.0.19770</vt:lpwstr>
  </property>
</Properties>
</file>